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96" r:id="rId5"/>
    <p:sldId id="304" r:id="rId6"/>
    <p:sldId id="305" r:id="rId7"/>
    <p:sldId id="306" r:id="rId8"/>
    <p:sldId id="307" r:id="rId9"/>
    <p:sldId id="309" r:id="rId10"/>
    <p:sldId id="308" r:id="rId11"/>
    <p:sldId id="310" r:id="rId12"/>
    <p:sldId id="311" r:id="rId13"/>
    <p:sldId id="312" r:id="rId14"/>
    <p:sldId id="314" r:id="rId15"/>
    <p:sldId id="313" r:id="rId16"/>
    <p:sldId id="315" r:id="rId17"/>
    <p:sldId id="317" r:id="rId18"/>
    <p:sldId id="316" r:id="rId19"/>
    <p:sldId id="318" r:id="rId20"/>
    <p:sldId id="319" r:id="rId21"/>
    <p:sldId id="320" r:id="rId22"/>
    <p:sldId id="321" r:id="rId23"/>
    <p:sldId id="322" r:id="rId24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8F8F8"/>
    <a:srgbClr val="3B6FBB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3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156" y="2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9" d="100"/>
          <a:sy n="49" d="100"/>
        </p:scale>
        <p:origin x="2733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064B9691-87D6-48EF-9BFD-698344D045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286BE10E-3BBD-4023-B684-892AE173FF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02328F-004D-4D3A-9F80-6B7A705D1367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6367B9F-A0B4-4348-9C4B-89D15EDCB2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2CC2C2F-D89E-474B-9003-7069E7D90C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DCC25F-5D23-455B-B707-89EC30CA97B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57490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00887C-0EF1-4AC1-9E9B-79863B12620D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9A420A-BDF0-4775-9670-07D3BFB5E9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9677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43000" y="2570163"/>
            <a:ext cx="6858000" cy="2387600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発表の内容と構成が想像できる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発表題目をここに書く．</a:t>
            </a:r>
            <a:r>
              <a:rPr kumimoji="1" lang="en-US" altLang="ja-JP" dirty="0"/>
              <a:t/>
            </a:r>
            <a:br>
              <a:rPr kumimoji="1" lang="en-US" altLang="ja-JP" dirty="0"/>
            </a:br>
            <a:r>
              <a:rPr kumimoji="1" lang="ja-JP" altLang="en-US" dirty="0"/>
              <a:t>単語の途中で改行しない．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143000" y="5110166"/>
            <a:ext cx="6858000" cy="561975"/>
          </a:xfrm>
        </p:spPr>
        <p:txBody>
          <a:bodyPr>
            <a:noAutofit/>
          </a:bodyPr>
          <a:lstStyle>
            <a:lvl1pPr marL="0" indent="0" algn="l">
              <a:buNone/>
              <a:defRPr sz="270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dirty="0"/>
              <a:t>発表者名</a:t>
            </a:r>
            <a:endParaRPr kumimoji="1"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>
            <a:off x="1143000" y="5740400"/>
            <a:ext cx="6858000" cy="469900"/>
          </a:xfrm>
        </p:spPr>
        <p:txBody>
          <a:bodyPr/>
          <a:lstStyle>
            <a:lvl1pPr marL="0" indent="0" algn="l">
              <a:buNone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身分や所属など</a:t>
            </a:r>
          </a:p>
        </p:txBody>
      </p:sp>
      <p:cxnSp>
        <p:nvCxnSpPr>
          <p:cNvPr id="13" name="直線コネクタ 12"/>
          <p:cNvCxnSpPr/>
          <p:nvPr userDrawn="1"/>
        </p:nvCxnSpPr>
        <p:spPr>
          <a:xfrm flipV="1">
            <a:off x="0" y="5029200"/>
            <a:ext cx="9144000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14"/>
          <p:cNvSpPr>
            <a:spLocks noGrp="1"/>
          </p:cNvSpPr>
          <p:nvPr>
            <p:ph type="body" sz="quarter" idx="12" hasCustomPrompt="1"/>
          </p:nvPr>
        </p:nvSpPr>
        <p:spPr>
          <a:xfrm>
            <a:off x="6315075" y="152402"/>
            <a:ext cx="2695576" cy="378541"/>
          </a:xfrm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500">
                <a:solidFill>
                  <a:schemeClr val="tx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pPr lvl="0"/>
            <a:r>
              <a:rPr kumimoji="1" lang="ja-JP" altLang="en-US" dirty="0"/>
              <a:t>会議名と日程を書いておく</a:t>
            </a:r>
          </a:p>
        </p:txBody>
      </p:sp>
      <p:sp>
        <p:nvSpPr>
          <p:cNvPr id="17" name="図プレースホルダー 16"/>
          <p:cNvSpPr>
            <a:spLocks noGrp="1"/>
          </p:cNvSpPr>
          <p:nvPr>
            <p:ph type="pic" sz="quarter" idx="13" hasCustomPrompt="1"/>
          </p:nvPr>
        </p:nvSpPr>
        <p:spPr>
          <a:xfrm>
            <a:off x="1142999" y="647700"/>
            <a:ext cx="6858000" cy="1841500"/>
          </a:xfrm>
        </p:spPr>
        <p:txBody>
          <a:bodyPr/>
          <a:lstStyle>
            <a:lvl1pPr marL="0" indent="0">
              <a:buNone/>
              <a:defRPr>
                <a:solidFill>
                  <a:schemeClr val="bg2"/>
                </a:solidFill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</a:lstStyle>
          <a:p>
            <a:r>
              <a:rPr kumimoji="1" lang="ja-JP" altLang="en-US" dirty="0"/>
              <a:t>題目の説明の助けになる図があれば載せる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12593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19100" y="1016002"/>
            <a:ext cx="8324850" cy="938159"/>
          </a:xfrm>
        </p:spPr>
        <p:txBody>
          <a:bodyPr>
            <a:noAutofit/>
          </a:bodyPr>
          <a:lstStyle>
            <a:lvl1pPr>
              <a:defRPr sz="27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話題について一番伝えたいメッセージ（要点）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>
          <a:xfrm>
            <a:off x="419100" y="2013155"/>
            <a:ext cx="8324850" cy="457200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l"/>
              <a:defRPr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  <a:lvl2pPr marL="600075" marR="0" indent="-257175" algn="l" defTabSz="6858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2pPr>
          </a:lstStyle>
          <a:p>
            <a:pPr lvl="0"/>
            <a:r>
              <a:rPr kumimoji="1" lang="ja-JP" altLang="en-US" dirty="0"/>
              <a:t>メッセージの補足説明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第２段</a:t>
            </a:r>
            <a:endParaRPr kumimoji="1" lang="en-US" altLang="ja-JP" dirty="0"/>
          </a:p>
          <a:p>
            <a:pPr lvl="2"/>
            <a:r>
              <a:rPr kumimoji="1" lang="ja-JP" altLang="en-US" dirty="0"/>
              <a:t>第３段</a:t>
            </a:r>
            <a:endParaRPr kumimoji="1" lang="en-US" altLang="ja-JP" dirty="0"/>
          </a:p>
          <a:p>
            <a:pPr lvl="3"/>
            <a:r>
              <a:rPr kumimoji="1" lang="ja-JP" altLang="en-US" dirty="0"/>
              <a:t>第４段</a:t>
            </a:r>
            <a:endParaRPr kumimoji="1" lang="en-US" altLang="ja-JP" dirty="0"/>
          </a:p>
          <a:p>
            <a:pPr lvl="4"/>
            <a:r>
              <a:rPr kumimoji="1" lang="ja-JP" altLang="en-US" dirty="0"/>
              <a:t>第５弾</a:t>
            </a:r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3"/>
            <a:endParaRPr kumimoji="1" lang="en-US" altLang="ja-JP" dirty="0"/>
          </a:p>
          <a:p>
            <a:pPr lvl="1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0"/>
            <a:endParaRPr kumimoji="1" lang="en-US" altLang="ja-JP" dirty="0"/>
          </a:p>
          <a:p>
            <a:pPr lvl="1"/>
            <a:endParaRPr kumimoji="1" lang="en-US" altLang="ja-JP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11" hasCustomPrompt="1"/>
          </p:nvPr>
        </p:nvSpPr>
        <p:spPr>
          <a:xfrm>
            <a:off x="157931" y="348226"/>
            <a:ext cx="859155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スライドの話題＝問い（論点）</a:t>
            </a:r>
            <a:endParaRPr kumimoji="1" lang="en-US" altLang="ja-JP" dirty="0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620125" y="31565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18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18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0" y="825500"/>
            <a:ext cx="9144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98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カー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タイトル 1">
            <a:extLst>
              <a:ext uri="{FF2B5EF4-FFF2-40B4-BE49-F238E27FC236}">
                <a16:creationId xmlns:a16="http://schemas.microsoft.com/office/drawing/2014/main" id="{A9BE1665-9322-47E1-A153-0527F8ACA3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100" y="1015879"/>
            <a:ext cx="8324850" cy="938159"/>
          </a:xfrm>
        </p:spPr>
        <p:txBody>
          <a:bodyPr>
            <a:noAutofit/>
          </a:bodyPr>
          <a:lstStyle>
            <a:lvl1pPr>
              <a:defRPr sz="2700" b="1">
                <a:solidFill>
                  <a:schemeClr val="tx1"/>
                </a:solidFill>
                <a:latin typeface="游ゴシック" panose="020B0400000000000000" pitchFamily="50" charset="-128"/>
                <a:ea typeface="游ゴシック" panose="020B0400000000000000" pitchFamily="50" charset="-128"/>
              </a:defRPr>
            </a:lvl1pPr>
          </a:lstStyle>
          <a:p>
            <a:r>
              <a:rPr kumimoji="1" lang="ja-JP" altLang="en-US" dirty="0"/>
              <a:t>話題について一番伝えたいメッセージ（要点）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DD56239-07BE-4C67-A734-0AF31D50B46F}"/>
              </a:ext>
            </a:extLst>
          </p:cNvPr>
          <p:cNvSpPr/>
          <p:nvPr userDrawn="1"/>
        </p:nvSpPr>
        <p:spPr>
          <a:xfrm>
            <a:off x="353453" y="1994510"/>
            <a:ext cx="2737005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D817710-9F90-4285-B55E-BC67D0EB2157}"/>
              </a:ext>
            </a:extLst>
          </p:cNvPr>
          <p:cNvSpPr/>
          <p:nvPr userDrawn="1"/>
        </p:nvSpPr>
        <p:spPr>
          <a:xfrm>
            <a:off x="3236033" y="1987780"/>
            <a:ext cx="2737005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1BD8337-6ACB-47CC-98B1-58823A402B6F}"/>
              </a:ext>
            </a:extLst>
          </p:cNvPr>
          <p:cNvSpPr/>
          <p:nvPr userDrawn="1"/>
        </p:nvSpPr>
        <p:spPr>
          <a:xfrm>
            <a:off x="6098954" y="1994510"/>
            <a:ext cx="2737005" cy="4622190"/>
          </a:xfrm>
          <a:prstGeom prst="rect">
            <a:avLst/>
          </a:prstGeom>
          <a:solidFill>
            <a:srgbClr val="FFFFFF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EE2E5C02-D511-4A33-B24E-FB1EA43C3941}"/>
              </a:ext>
            </a:extLst>
          </p:cNvPr>
          <p:cNvSpPr txBox="1"/>
          <p:nvPr userDrawn="1"/>
        </p:nvSpPr>
        <p:spPr>
          <a:xfrm>
            <a:off x="8620125" y="315650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6695743-78A6-41C5-8EC9-B94E39B9B94D}" type="slidenum">
              <a:rPr kumimoji="1" lang="ja-JP" altLang="en-US" sz="1800" smtClean="0">
                <a:solidFill>
                  <a:schemeClr val="tx1"/>
                </a:solidFill>
                <a:latin typeface="+mn-lt"/>
                <a:ea typeface="游ゴシック Medium" panose="020B0500000000000000" pitchFamily="50" charset="-128"/>
              </a:rPr>
              <a:t>‹#›</a:t>
            </a:fld>
            <a:endParaRPr kumimoji="1" lang="ja-JP" altLang="en-US" sz="1800" dirty="0">
              <a:solidFill>
                <a:schemeClr val="tx1"/>
              </a:solidFill>
              <a:latin typeface="+mn-lt"/>
              <a:ea typeface="游ゴシック Medium" panose="020B0500000000000000" pitchFamily="50" charset="-128"/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F87E163B-8A82-4BA9-BC1A-4BC89F170761}"/>
              </a:ext>
            </a:extLst>
          </p:cNvPr>
          <p:cNvCxnSpPr/>
          <p:nvPr userDrawn="1"/>
        </p:nvCxnSpPr>
        <p:spPr>
          <a:xfrm>
            <a:off x="0" y="825500"/>
            <a:ext cx="9144000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17">
            <a:extLst>
              <a:ext uri="{FF2B5EF4-FFF2-40B4-BE49-F238E27FC236}">
                <a16:creationId xmlns:a16="http://schemas.microsoft.com/office/drawing/2014/main" id="{B78D8A30-D394-4059-92AC-154EDE4213F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931" y="348226"/>
            <a:ext cx="8591550" cy="469900"/>
          </a:xfrm>
        </p:spPr>
        <p:txBody>
          <a:bodyPr/>
          <a:lstStyle>
            <a:lvl1pPr marL="0" indent="0">
              <a:buNone/>
              <a:defRPr b="0">
                <a:latin typeface="游ゴシック Medium" panose="020B0500000000000000" pitchFamily="50" charset="-128"/>
                <a:ea typeface="游ゴシック Medium" panose="020B0500000000000000" pitchFamily="50" charset="-128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ja-JP" altLang="en-US" dirty="0"/>
              <a:t>スライドの話題＝問い（論点）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64638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BAF030-86AC-4BA0-B9C6-3243C593BCFC}" type="datetimeFigureOut">
              <a:rPr kumimoji="1" lang="ja-JP" altLang="en-US" smtClean="0"/>
              <a:t>2019/7/1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B92D0-3845-473E-8E13-C70357A36C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9340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4566" indent="-334566" algn="l" defTabSz="685800" rtl="0" eaLnBrk="1" latinLnBrk="0" hangingPunct="1">
        <a:lnSpc>
          <a:spcPct val="110000"/>
        </a:lnSpc>
        <a:spcBef>
          <a:spcPts val="1350"/>
        </a:spcBef>
        <a:buClr>
          <a:schemeClr val="accent4"/>
        </a:buClr>
        <a:buFont typeface="Wingdings" panose="05000000000000000000" pitchFamily="2" charset="2"/>
        <a:buChar char="l"/>
        <a:defRPr kumimoji="1" sz="2100" b="1" kern="1200">
          <a:solidFill>
            <a:schemeClr val="tx1"/>
          </a:solidFill>
          <a:latin typeface="游ゴシック" panose="020B0400000000000000" pitchFamily="50" charset="-128"/>
          <a:ea typeface="游ゴシック" panose="020B0400000000000000" pitchFamily="50" charset="-128"/>
          <a:cs typeface="+mn-cs"/>
        </a:defRPr>
      </a:lvl1pPr>
      <a:lvl2pPr marL="673894" indent="-330994" algn="l" defTabSz="6858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939404" indent="-253604" algn="l" defTabSz="6858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1279922" indent="-251222" algn="l" defTabSz="6858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350" kern="1200">
          <a:solidFill>
            <a:schemeClr val="tx2"/>
          </a:solidFill>
          <a:latin typeface="+mn-lt"/>
          <a:ea typeface="+mn-ea"/>
          <a:cs typeface="+mn-cs"/>
        </a:defRPr>
      </a:lvl4pPr>
      <a:lvl5pPr marL="1613297" indent="-241697" algn="l" defTabSz="685800" rtl="0" eaLnBrk="1" latinLnBrk="0" hangingPunct="1">
        <a:lnSpc>
          <a:spcPct val="110000"/>
        </a:lnSpc>
        <a:spcBef>
          <a:spcPts val="0"/>
        </a:spcBef>
        <a:buFont typeface="Wingdings" panose="05000000000000000000" pitchFamily="2" charset="2"/>
        <a:buChar char="l"/>
        <a:defRPr kumimoji="1" sz="1350" kern="1200">
          <a:solidFill>
            <a:schemeClr val="tx2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6F0535-4030-4C35-945F-92B4531071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 smtClean="0"/>
              <a:t>サポートベクトルマシン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42FD679A-CDD2-4005-984B-113143E13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 smtClean="0"/>
              <a:t>立川 瑛士</a:t>
            </a:r>
            <a:endParaRPr kumimoji="1" lang="ja-JP" altLang="en-US" dirty="0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B2A5E6-B11B-4CED-B03E-250BCC2703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endParaRPr kumimoji="1" lang="ja-JP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F08FD74-8A95-4CC4-8A3E-A416E77C6F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図プレースホルダー 5">
            <a:extLst>
              <a:ext uri="{FF2B5EF4-FFF2-40B4-BE49-F238E27FC236}">
                <a16:creationId xmlns:a16="http://schemas.microsoft.com/office/drawing/2014/main" id="{0AFE5A35-E172-4CE5-9706-822A88371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14621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制約条件と目的関数のまとめ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制約条件 </a:t>
                </a:r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kumimoji="1" lang="en-US" altLang="ja-JP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kumimoji="1" lang="en-US" altLang="ja-JP" dirty="0" smtClean="0"/>
                  <a:t>(</a:t>
                </a:r>
                <a:r>
                  <a:rPr kumimoji="1" lang="ja-JP" altLang="en-US" dirty="0" smtClean="0"/>
                  <a:t>移項した</a:t>
                </a:r>
                <a:r>
                  <a:rPr kumimoji="1" lang="en-US" altLang="ja-JP" dirty="0" smtClean="0"/>
                  <a:t>)</a:t>
                </a:r>
              </a:p>
              <a:p>
                <a:r>
                  <a:rPr lang="ja-JP" altLang="en-US" dirty="0"/>
                  <a:t>目的</a:t>
                </a:r>
                <a:r>
                  <a:rPr lang="ja-JP" altLang="en-US" dirty="0" smtClean="0"/>
                  <a:t>関数 </a:t>
                </a:r>
                <a14:m>
                  <m:oMath xmlns:m="http://schemas.openxmlformats.org/officeDocument/2006/math"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r>
                  <a:rPr kumimoji="1" lang="ja-JP" altLang="en-US" dirty="0" smtClean="0"/>
                  <a:t> の最大化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ここで、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r>
                  <a:rPr lang="ja-JP" altLang="en-US" dirty="0"/>
                  <a:t> の</a:t>
                </a:r>
                <a:r>
                  <a:rPr lang="ja-JP" altLang="en-US" dirty="0" smtClean="0"/>
                  <a:t>最大化と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ja-JP" altLang="en-US" dirty="0" smtClean="0"/>
                  <a:t>の最小化が等価であることから</a:t>
                </a:r>
                <a:r>
                  <a:rPr lang="en-US" altLang="ja-JP" dirty="0"/>
                  <a:t/>
                </a:r>
                <a:br>
                  <a:rPr lang="en-US" altLang="ja-JP" dirty="0"/>
                </a:b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ja-JP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</m:oMath>
                </a14:m>
                <a:r>
                  <a:rPr lang="ja-JP" altLang="en-US" dirty="0"/>
                  <a:t>の</a:t>
                </a:r>
                <a:r>
                  <a:rPr lang="ja-JP" altLang="en-US" dirty="0" smtClean="0"/>
                  <a:t>最小化 とおく</a:t>
                </a:r>
                <a:endParaRPr lang="en-US" altLang="ja-JP" dirty="0" smtClean="0"/>
              </a:p>
              <a:p>
                <a:pPr lvl="1"/>
                <a:r>
                  <a:rPr lang="ja-JP" altLang="en-US" dirty="0" smtClean="0"/>
                  <a:t>後に偏微分した際の計算を楽にするために、更に等価の式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ja-JP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の最小化 とおく</a:t>
                </a:r>
                <a:endParaRPr lang="en-US" altLang="ja-JP" dirty="0" smtClean="0"/>
              </a:p>
              <a:p>
                <a:r>
                  <a:rPr lang="ja-JP" altLang="en-US" dirty="0" smtClean="0"/>
                  <a:t>この最小化問題を、ラグランジュ未定乗数法と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en-US" altLang="ja-JP" dirty="0" smtClean="0"/>
                  <a:t>KKT</a:t>
                </a:r>
                <a:r>
                  <a:rPr lang="ja-JP" altLang="en-US" dirty="0" smtClean="0"/>
                  <a:t>条件を用いて解く</a:t>
                </a:r>
                <a:endParaRPr lang="en-US" altLang="ja-JP" dirty="0" smtClean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527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ラグランジュ関数の定義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ja-JP" altLang="en-US" dirty="0" smtClean="0"/>
                  <a:t>制約条件</a:t>
                </a:r>
                <a:r>
                  <a:rPr lang="en-US" altLang="ja-JP" dirty="0"/>
                  <a:t>1</a:t>
                </a:r>
                <a:r>
                  <a:rPr lang="ja-JP" altLang="en-US" dirty="0" err="1"/>
                  <a:t>つなので</a:t>
                </a:r>
                <a:r>
                  <a:rPr lang="ja-JP" altLang="en-US" dirty="0"/>
                  <a:t>未定乗数も</a:t>
                </a:r>
                <a:r>
                  <a:rPr lang="en-US" altLang="ja-JP" dirty="0"/>
                  <a:t>1</a:t>
                </a:r>
                <a:r>
                  <a:rPr lang="ja-JP" altLang="en-US" dirty="0"/>
                  <a:t>つ</a:t>
                </a:r>
                <a:r>
                  <a:rPr lang="en-US" altLang="ja-JP" dirty="0"/>
                  <a:t>(λ</a:t>
                </a:r>
                <a:r>
                  <a:rPr lang="en-US" altLang="ja-JP" dirty="0" smtClean="0"/>
                  <a:t>)</a:t>
                </a:r>
                <a:endParaRPr lang="en-US" altLang="ja-JP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ja-JP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1" i="1" dirty="0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m:rPr>
                            <m:brk m:alnAt="25"/>
                          </m:rPr>
                          <a:rPr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ja-JP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d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nary>
                  </m:oMath>
                </a14:m>
                <a:endParaRPr lang="en-US" altLang="ja-JP" dirty="0" smtClean="0"/>
              </a:p>
              <a:p>
                <a:r>
                  <a:rPr lang="ja-JP" altLang="en-US" dirty="0"/>
                  <a:t>偏微分の</a:t>
                </a:r>
                <a:r>
                  <a:rPr lang="ja-JP" altLang="en-US" dirty="0" smtClean="0"/>
                  <a:t>結果から、</a:t>
                </a:r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/>
                  <a:t>これ</a:t>
                </a:r>
                <a:r>
                  <a:rPr lang="ja-JP" altLang="en-US" dirty="0" smtClean="0"/>
                  <a:t>を上の式に代入する</a:t>
                </a:r>
                <a:endParaRPr lang="en-US" altLang="ja-JP" dirty="0" smtClean="0"/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m:rPr>
                            <m:brk m:alnAt="25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ja-JP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m:rPr>
                            <m:brk m:alnAt="1"/>
                          </m:rPr>
                          <a:rPr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m:rPr>
                            <m:brk m:alnAt="25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/>
                  <a:t>途中</a:t>
                </a:r>
                <a:r>
                  <a:rPr lang="ja-JP" altLang="en-US" dirty="0" smtClean="0"/>
                  <a:t>計算はエッセンス参照してください</a:t>
                </a:r>
                <a:endParaRPr lang="en-US" altLang="ja-JP" dirty="0" smtClean="0"/>
              </a:p>
              <a:p>
                <a:pPr lvl="1"/>
                <a:r>
                  <a:rPr kumimoji="1" lang="ja-JP" altLang="en-US" dirty="0" smtClean="0"/>
                  <a:t>結果、</a:t>
                </a:r>
                <a:r>
                  <a:rPr kumimoji="1" lang="en-US" altLang="ja-JP" dirty="0" smtClean="0"/>
                  <a:t>λ</a:t>
                </a:r>
                <a:r>
                  <a:rPr kumimoji="1" lang="ja-JP" altLang="en-US" dirty="0" err="1" smtClean="0"/>
                  <a:t>だけの</a:t>
                </a:r>
                <a:r>
                  <a:rPr kumimoji="1" lang="ja-JP" altLang="en-US" dirty="0" smtClean="0"/>
                  <a:t>式にすることができた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/>
                  <a:t>これ</a:t>
                </a:r>
                <a:r>
                  <a:rPr lang="ja-JP" altLang="en-US" dirty="0" smtClean="0"/>
                  <a:t>の</a:t>
                </a:r>
                <a:r>
                  <a:rPr lang="en-US" altLang="ja-JP" dirty="0" smtClean="0"/>
                  <a:t>KKT</a:t>
                </a:r>
                <a:r>
                  <a:rPr lang="ja-JP" altLang="en-US" dirty="0" smtClean="0"/>
                  <a:t>条件は</a:t>
                </a:r>
                <a:endParaRPr lang="en-US" altLang="ja-JP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b="0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≥0,  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b="0" dirty="0" smtClean="0"/>
              </a:p>
              <a:p>
                <a:pPr lvl="2"/>
                <a:r>
                  <a:rPr kumimoji="1" lang="en-US" altLang="ja-JP" dirty="0" smtClean="0"/>
                  <a:t>λ</a:t>
                </a:r>
                <a:r>
                  <a:rPr kumimoji="1" lang="ja-JP" altLang="en-US" dirty="0" smtClean="0"/>
                  <a:t>について解くことで、</a:t>
                </a:r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kumimoji="1" lang="ja-JP" altLang="en-US" dirty="0" smtClean="0"/>
                  <a:t>と</a:t>
                </a:r>
                <a14:m>
                  <m:oMath xmlns:m="http://schemas.openxmlformats.org/officeDocument/2006/math"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ja-JP" altLang="en-US" dirty="0" smtClean="0"/>
                  <a:t>を求めることができる</a:t>
                </a:r>
                <a:endParaRPr kumimoji="1" lang="en-US" altLang="ja-JP" dirty="0" smtClean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533" b="-2267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860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ソフトマージンとハードマージン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クラスを線形分離できないパターン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先程は、すべてのデータに対して制約条件を満たす必要があった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ハードマージン</a:t>
                </a:r>
                <a:r>
                  <a:rPr lang="en-US" altLang="ja-JP" dirty="0" smtClean="0"/>
                  <a:t>)</a:t>
                </a:r>
                <a:endParaRPr kumimoji="1" lang="en-US" altLang="ja-JP" dirty="0" smtClean="0"/>
              </a:p>
              <a:p>
                <a:pPr lvl="1"/>
                <a:r>
                  <a:rPr kumimoji="1" lang="ja-JP" altLang="en-US" dirty="0" smtClean="0"/>
                  <a:t>このようなデータに対応できない</a:t>
                </a:r>
                <a:endParaRPr kumimoji="1" lang="en-US" altLang="ja-JP" dirty="0" smtClean="0"/>
              </a:p>
              <a:p>
                <a:r>
                  <a:rPr lang="ja-JP" altLang="en-US" dirty="0"/>
                  <a:t>制約</a:t>
                </a:r>
                <a:r>
                  <a:rPr lang="ja-JP" altLang="en-US" dirty="0" smtClean="0"/>
                  <a:t>条件を緩めることで対応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ソフトマージン</a:t>
                </a:r>
                <a:r>
                  <a:rPr lang="en-US" altLang="ja-JP" dirty="0" smtClean="0"/>
                  <a:t>)</a:t>
                </a:r>
              </a:p>
              <a:p>
                <a:pPr lvl="1"/>
                <a:r>
                  <a:rPr kumimoji="1" lang="ja-JP" altLang="en-US" dirty="0" smtClean="0"/>
                  <a:t>マージンが最大である必要をなくす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分離ができないデータを許容する</a:t>
                </a:r>
                <a:endParaRPr lang="en-US" altLang="ja-JP" dirty="0" smtClean="0"/>
              </a:p>
              <a:p>
                <a:r>
                  <a:rPr kumimoji="1" lang="ja-JP" altLang="en-US" dirty="0"/>
                  <a:t>新た</a:t>
                </a:r>
                <a:r>
                  <a:rPr kumimoji="1" lang="ja-JP" altLang="en-US" dirty="0" smtClean="0"/>
                  <a:t>に</a:t>
                </a:r>
                <a:r>
                  <a:rPr kumimoji="1" lang="en-US" altLang="ja-JP" dirty="0" smtClean="0"/>
                  <a:t>2</a:t>
                </a:r>
                <a:r>
                  <a:rPr kumimoji="1" lang="ja-JP" altLang="en-US" dirty="0" err="1" smtClean="0"/>
                  <a:t>つの</a:t>
                </a:r>
                <a:r>
                  <a:rPr kumimoji="1" lang="ja-JP" altLang="en-US" dirty="0" smtClean="0"/>
                  <a:t>パラメータを導入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/>
                  <a:t>スラック</a:t>
                </a:r>
                <a:r>
                  <a:rPr lang="ja-JP" altLang="en-US" dirty="0" smtClean="0"/>
                  <a:t>変数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ζ</m:t>
                    </m:r>
                  </m:oMath>
                </a14:m>
                <a:r>
                  <a:rPr kumimoji="1" lang="ja-JP" altLang="en-US" dirty="0" smtClean="0"/>
                  <a:t>と外部パラメータ</a:t>
                </a:r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kumimoji="1" lang="en-US" altLang="ja-JP" dirty="0" smtClean="0"/>
              </a:p>
              <a:p>
                <a:pPr lvl="2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1" smtClean="0">
                        <a:latin typeface="Cambria Math" panose="02040503050406030204" pitchFamily="18" charset="0"/>
                      </a:rPr>
                      <m:t>ζ</m:t>
                    </m:r>
                  </m:oMath>
                </a14:m>
                <a:r>
                  <a:rPr kumimoji="1" lang="ja-JP" altLang="en-US" dirty="0" smtClean="0"/>
                  <a:t> </a:t>
                </a:r>
                <a:r>
                  <a:rPr lang="en-US" altLang="ja-JP" dirty="0"/>
                  <a:t> </a:t>
                </a:r>
                <a:r>
                  <a:rPr lang="en-US" altLang="ja-JP" dirty="0" smtClean="0"/>
                  <a:t>: </a:t>
                </a:r>
                <a:r>
                  <a:rPr lang="ja-JP" altLang="en-US" dirty="0" smtClean="0"/>
                  <a:t>制約条件のゆるみ具合</a:t>
                </a:r>
                <a:endParaRPr lang="en-US" altLang="ja-JP" dirty="0" smtClean="0"/>
              </a:p>
              <a:p>
                <a:pPr lvl="2"/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ja-JP" dirty="0" smtClean="0"/>
                  <a:t> : </a:t>
                </a:r>
                <a:r>
                  <a:rPr lang="ja-JP" altLang="en-US" dirty="0"/>
                  <a:t>制約</a:t>
                </a:r>
                <a:r>
                  <a:rPr lang="ja-JP" altLang="en-US" dirty="0" smtClean="0"/>
                  <a:t>条件の厳しさをあらわす</a:t>
                </a:r>
                <a:endParaRPr lang="en-US" altLang="ja-JP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ja-JP" altLang="en-US" dirty="0" smtClean="0"/>
                  <a:t>が小さいと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ζ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smtClean="0"/>
                  <a:t>は大きくなる</a:t>
                </a:r>
                <a:endParaRPr lang="en-US" altLang="ja-JP" dirty="0"/>
              </a:p>
              <a:p>
                <a:pPr lvl="3"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ja-JP" altLang="en-US" dirty="0"/>
                  <a:t>が大きいと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i="1">
                        <a:latin typeface="Cambria Math" panose="02040503050406030204" pitchFamily="18" charset="0"/>
                      </a:rPr>
                      <m:t>ζ</m:t>
                    </m:r>
                  </m:oMath>
                </a14:m>
                <a:r>
                  <a:rPr lang="ja-JP" altLang="en-US" dirty="0"/>
                  <a:t> </a:t>
                </a:r>
                <a:r>
                  <a:rPr lang="ja-JP" altLang="en-US" dirty="0" smtClean="0"/>
                  <a:t>は小さくなる</a:t>
                </a:r>
                <a:endParaRPr lang="en-US" altLang="ja-JP" dirty="0"/>
              </a:p>
              <a:p>
                <a:pPr lvl="3"/>
                <a:endParaRPr lang="en-US" altLang="ja-JP" dirty="0" smtClean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6485383" y="3340957"/>
            <a:ext cx="1800000" cy="1800000"/>
            <a:chOff x="6879953" y="1249111"/>
            <a:chExt cx="1800000" cy="1800000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6879953" y="1249111"/>
              <a:ext cx="1800000" cy="1800000"/>
              <a:chOff x="6326129" y="3883998"/>
              <a:chExt cx="1800000" cy="180000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 flipV="1">
                <a:off x="6419287" y="3883998"/>
                <a:ext cx="0" cy="18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>
                <a:off x="6326129" y="5582785"/>
                <a:ext cx="18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楕円 6"/>
            <p:cNvSpPr/>
            <p:nvPr/>
          </p:nvSpPr>
          <p:spPr>
            <a:xfrm>
              <a:off x="7129249" y="234770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/>
            <p:cNvSpPr/>
            <p:nvPr/>
          </p:nvSpPr>
          <p:spPr>
            <a:xfrm>
              <a:off x="7281649" y="250010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/>
            <p:cNvSpPr/>
            <p:nvPr/>
          </p:nvSpPr>
          <p:spPr>
            <a:xfrm>
              <a:off x="7375882" y="2149338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/>
            <p:cNvSpPr/>
            <p:nvPr/>
          </p:nvSpPr>
          <p:spPr>
            <a:xfrm>
              <a:off x="7581302" y="2340598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/>
            <p:cNvSpPr/>
            <p:nvPr/>
          </p:nvSpPr>
          <p:spPr>
            <a:xfrm>
              <a:off x="8213645" y="2180016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/>
            <p:cNvSpPr/>
            <p:nvPr/>
          </p:nvSpPr>
          <p:spPr>
            <a:xfrm>
              <a:off x="7732299" y="1831991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/>
            <p:cNvSpPr/>
            <p:nvPr/>
          </p:nvSpPr>
          <p:spPr>
            <a:xfrm>
              <a:off x="7939122" y="2420111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/>
            <p:cNvSpPr/>
            <p:nvPr/>
          </p:nvSpPr>
          <p:spPr>
            <a:xfrm>
              <a:off x="7487069" y="250613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/>
            <p:cNvSpPr/>
            <p:nvPr/>
          </p:nvSpPr>
          <p:spPr>
            <a:xfrm>
              <a:off x="8175027" y="1908137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/>
            <p:cNvSpPr/>
            <p:nvPr/>
          </p:nvSpPr>
          <p:spPr>
            <a:xfrm>
              <a:off x="7941724" y="2004271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219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ソフトマージン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先程の目的関数と、スラック変数をまとめて最小化する</a:t>
                </a:r>
                <a:endParaRPr kumimoji="1" lang="en-US" altLang="ja-JP" dirty="0" smtClean="0"/>
              </a:p>
              <a:p>
                <a:endParaRPr lang="en-US" altLang="ja-JP" dirty="0"/>
              </a:p>
              <a:p>
                <a:r>
                  <a:rPr kumimoji="1" lang="ja-JP" altLang="en-US" dirty="0" smtClean="0"/>
                  <a:t>目的関数</a:t>
                </a:r>
                <a:r>
                  <a:rPr lang="en-US" altLang="ja-JP" dirty="0"/>
                  <a:t> </a:t>
                </a:r>
                <a:r>
                  <a:rPr lang="en-US" altLang="ja-JP" dirty="0" smtClean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𝑪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ja-JP" b="1" i="1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𝜻</m:t>
                            </m:r>
                          </m:e>
                          <m:sub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kumimoji="1" lang="en-US" altLang="ja-JP" dirty="0" smtClean="0"/>
              </a:p>
              <a:p>
                <a:r>
                  <a:rPr kumimoji="1" lang="ja-JP" altLang="en-US" dirty="0" smtClean="0"/>
                  <a:t>制約条件 </a:t>
                </a:r>
                <a:r>
                  <a:rPr kumimoji="1" lang="en-US" altLang="ja-JP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ja-JP" b="1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b="1" i="0" dirty="0" smtClean="0">
                        <a:latin typeface="Cambria Math" panose="02040503050406030204" pitchFamily="18" charset="0"/>
                      </a:rPr>
                      <m:t>                      </m:t>
                    </m:r>
                    <m:sSub>
                      <m:sSubPr>
                        <m:ctrlP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b="1" i="1" dirty="0">
                            <a:latin typeface="Cambria Math" panose="02040503050406030204" pitchFamily="18" charset="0"/>
                          </a:rPr>
                          <m:t>ζ</m:t>
                        </m:r>
                      </m:e>
                      <m:sub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ja-JP" b="1" dirty="0" smtClean="0"/>
              </a:p>
              <a:p>
                <a:r>
                  <a:rPr lang="ja-JP" altLang="en-US" dirty="0" smtClean="0"/>
                  <a:t>同様にして、ラグランジュ未定乗数法を適用する 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635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ラグランジュ関数の定義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ja-JP" altLang="en-US" dirty="0" smtClean="0"/>
                  <a:t>制約条件</a:t>
                </a:r>
                <a:r>
                  <a:rPr lang="en-US" altLang="ja-JP" dirty="0" smtClean="0"/>
                  <a:t>2</a:t>
                </a:r>
                <a:r>
                  <a:rPr lang="ja-JP" altLang="en-US" dirty="0" err="1" smtClean="0"/>
                  <a:t>つなので</a:t>
                </a:r>
                <a:r>
                  <a:rPr lang="ja-JP" altLang="en-US" dirty="0"/>
                  <a:t>未定乗数</a:t>
                </a:r>
                <a:r>
                  <a:rPr lang="ja-JP" altLang="en-US" dirty="0" smtClean="0"/>
                  <a:t>も</a:t>
                </a:r>
                <a:r>
                  <a:rPr lang="en-US" altLang="ja-JP" dirty="0" smtClean="0"/>
                  <a:t>2</a:t>
                </a:r>
                <a:r>
                  <a:rPr lang="ja-JP" altLang="en-US" dirty="0" smtClean="0"/>
                  <a:t>つ</a:t>
                </a:r>
                <a:r>
                  <a:rPr lang="en-US" altLang="ja-JP" dirty="0"/>
                  <a:t>(</a:t>
                </a:r>
                <a:r>
                  <a:rPr lang="en-US" altLang="ja-JP" dirty="0" err="1" smtClean="0"/>
                  <a:t>λ,μ</a:t>
                </a:r>
                <a:r>
                  <a:rPr lang="en-US" altLang="ja-JP" dirty="0" smtClean="0"/>
                  <a:t>)</a:t>
                </a:r>
                <a:endParaRPr lang="en-US" altLang="ja-JP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ja-JP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ja-JP" i="1" smtClean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ja-JP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ja-JP" i="1" dirty="0" smtClean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d>
                          <m:dPr>
                            <m:begChr m:val="‖"/>
                            <m:endChr m:val="‖"/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altLang="ja-JP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ja-JP" b="1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b="1" i="1" dirty="0" smtClean="0">
                        <a:latin typeface="Cambria Math" panose="02040503050406030204" pitchFamily="18" charset="0"/>
                      </a:rPr>
                      <m:t>𝑪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m:rPr>
                            <m:brk m:alnAt="25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ζ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ja-JP" b="1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m:rPr>
                            <m:brk m:alnAt="25"/>
                          </m:rPr>
                          <a:rPr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d>
                          <m:dPr>
                            <m:ctrlPr>
                              <a:rPr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altLang="ja-JP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ja-JP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ja-JP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ja-JP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ja-JP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ja-JP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</m:d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ζ</m:t>
                            </m:r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nary>
                    <m:r>
                      <a:rPr lang="en-US" altLang="ja-JP" b="1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m:rPr>
                            <m:brk m:alnAt="25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ζ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endParaRPr lang="en-US" altLang="ja-JP" dirty="0" smtClean="0"/>
              </a:p>
              <a:p>
                <a:r>
                  <a:rPr lang="ja-JP" altLang="en-US" dirty="0"/>
                  <a:t>偏微分の</a:t>
                </a:r>
                <a:r>
                  <a:rPr lang="ja-JP" altLang="en-US" dirty="0" smtClean="0"/>
                  <a:t>結果から、</a:t>
                </a:r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kumimoji="1" lang="en-US" altLang="ja-JP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ja-JP" b="0" i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kumimoji="1" lang="en-US" altLang="ja-JP" dirty="0" smtClean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b="0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1" lang="en-US" altLang="ja-JP" i="1" dirty="0">
                            <a:latin typeface="Cambria Math" panose="02040503050406030204" pitchFamily="18" charset="0"/>
                          </a:rPr>
                          <m:t>μ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/>
                  <a:t>これ</a:t>
                </a:r>
                <a:r>
                  <a:rPr lang="ja-JP" altLang="en-US" dirty="0" smtClean="0"/>
                  <a:t>を上の式に代入する</a:t>
                </a:r>
                <a:endParaRPr lang="en-US" altLang="ja-JP" dirty="0" smtClean="0"/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m:rPr>
                            <m:brk m:alnAt="25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ja-JP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m:rPr>
                            <m:brk m:alnAt="1"/>
                          </m:rPr>
                          <a:rPr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m:rPr>
                            <m:brk m:alnAt="25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Sup>
                          <m:sSubSupPr>
                            <m:ctrlP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e>
                    </m:nary>
                  </m:oMath>
                </a14:m>
                <a:endParaRPr lang="en-US" altLang="ja-JP" dirty="0" smtClean="0"/>
              </a:p>
              <a:p>
                <a:pPr lvl="1"/>
                <a:r>
                  <a:rPr kumimoji="1" lang="ja-JP" altLang="en-US" dirty="0" smtClean="0"/>
                  <a:t>先程導出した </a:t>
                </a:r>
                <a:r>
                  <a:rPr kumimoji="1" lang="en-US" altLang="ja-JP" dirty="0" smtClean="0"/>
                  <a:t>(</a:t>
                </a:r>
                <a:r>
                  <a:rPr kumimoji="1" lang="ja-JP" altLang="en-US" dirty="0" smtClean="0"/>
                  <a:t>ハードマージン</a:t>
                </a:r>
                <a:r>
                  <a:rPr kumimoji="1" lang="en-US" altLang="ja-JP" dirty="0" smtClean="0"/>
                  <a:t>) </a:t>
                </a:r>
                <a:r>
                  <a:rPr kumimoji="1" lang="ja-JP" altLang="en-US" dirty="0" smtClean="0"/>
                  <a:t>ものと全く同じ式が導出できた</a:t>
                </a:r>
                <a:endParaRPr kumimoji="1" lang="en-US" altLang="ja-JP" dirty="0" smtClean="0"/>
              </a:p>
              <a:p>
                <a:pPr lvl="1"/>
                <a:r>
                  <a:rPr lang="en-US" altLang="ja-JP" dirty="0" smtClean="0"/>
                  <a:t>KKT</a:t>
                </a:r>
                <a:r>
                  <a:rPr lang="ja-JP" altLang="en-US" dirty="0" smtClean="0"/>
                  <a:t>条件は若干異なる</a:t>
                </a:r>
                <a:endParaRPr lang="en-US" altLang="ja-JP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ja-JP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ja-JP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</a:rPr>
                      <m:t>≥0,  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533" b="-73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30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非線形</a:t>
            </a:r>
            <a:r>
              <a:rPr kumimoji="1" lang="en-US" altLang="ja-JP" dirty="0" smtClean="0"/>
              <a:t>SVM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線形での識別には限界がある</a:t>
            </a:r>
            <a:endParaRPr kumimoji="1" lang="en-US" altLang="ja-JP" dirty="0" smtClean="0"/>
          </a:p>
          <a:p>
            <a:pPr lvl="1"/>
            <a:r>
              <a:rPr kumimoji="1" lang="ja-JP" altLang="en-US" dirty="0" smtClean="0"/>
              <a:t>もっといい分類ができそうな場合もある</a:t>
            </a:r>
            <a:endParaRPr kumimoji="1" lang="en-US" altLang="ja-JP" dirty="0" smtClean="0"/>
          </a:p>
          <a:p>
            <a:pPr lvl="1"/>
            <a:endParaRPr lang="en-US" altLang="ja-JP" dirty="0"/>
          </a:p>
          <a:p>
            <a:r>
              <a:rPr kumimoji="1" lang="ja-JP" altLang="en-US" dirty="0" smtClean="0"/>
              <a:t>非線形</a:t>
            </a:r>
            <a:r>
              <a:rPr kumimoji="1" lang="en-US" altLang="ja-JP" dirty="0" smtClean="0"/>
              <a:t>SVM</a:t>
            </a:r>
            <a:r>
              <a:rPr kumimoji="1" lang="ja-JP" altLang="en-US" dirty="0" smtClean="0"/>
              <a:t>を用いて非線形識別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元のデータを非線形写像を用いて高次空間へ移し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そこで線形判別を行い、情報を保ったまま元の次元へ戻す</a:t>
            </a:r>
            <a:endParaRPr kumimoji="1" lang="en-US" altLang="ja-JP" dirty="0" smtClean="0"/>
          </a:p>
          <a:p>
            <a:pPr lvl="1"/>
            <a:endParaRPr kumimoji="1" lang="ja-JP" altLang="en-US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5834023" y="1569159"/>
            <a:ext cx="1800000" cy="1800000"/>
            <a:chOff x="6742159" y="1606737"/>
            <a:chExt cx="1800000" cy="1800000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6742159" y="1606737"/>
              <a:ext cx="1800000" cy="1800000"/>
              <a:chOff x="6326129" y="3883998"/>
              <a:chExt cx="1800000" cy="1800000"/>
            </a:xfrm>
          </p:grpSpPr>
          <p:cxnSp>
            <p:nvCxnSpPr>
              <p:cNvPr id="18" name="直線矢印コネクタ 17"/>
              <p:cNvCxnSpPr/>
              <p:nvPr/>
            </p:nvCxnSpPr>
            <p:spPr>
              <a:xfrm flipV="1">
                <a:off x="6419287" y="3883998"/>
                <a:ext cx="0" cy="18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矢印コネクタ 18"/>
              <p:cNvCxnSpPr/>
              <p:nvPr/>
            </p:nvCxnSpPr>
            <p:spPr>
              <a:xfrm>
                <a:off x="6326129" y="5582785"/>
                <a:ext cx="18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楕円 6"/>
            <p:cNvSpPr/>
            <p:nvPr/>
          </p:nvSpPr>
          <p:spPr>
            <a:xfrm>
              <a:off x="7488430" y="2535609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/>
            <p:cNvSpPr/>
            <p:nvPr/>
          </p:nvSpPr>
          <p:spPr>
            <a:xfrm>
              <a:off x="7520362" y="270637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/>
            <p:cNvSpPr/>
            <p:nvPr/>
          </p:nvSpPr>
          <p:spPr>
            <a:xfrm>
              <a:off x="7776080" y="2485104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/>
            <p:cNvSpPr/>
            <p:nvPr/>
          </p:nvSpPr>
          <p:spPr>
            <a:xfrm>
              <a:off x="7614595" y="2404684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/>
            <p:cNvSpPr/>
            <p:nvPr/>
          </p:nvSpPr>
          <p:spPr>
            <a:xfrm>
              <a:off x="7779953" y="2647791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/>
            <p:cNvSpPr/>
            <p:nvPr/>
          </p:nvSpPr>
          <p:spPr>
            <a:xfrm>
              <a:off x="7211465" y="270325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/>
            <p:cNvSpPr/>
            <p:nvPr/>
          </p:nvSpPr>
          <p:spPr>
            <a:xfrm>
              <a:off x="8031896" y="2882425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/>
            <p:cNvSpPr/>
            <p:nvPr/>
          </p:nvSpPr>
          <p:spPr>
            <a:xfrm>
              <a:off x="7668822" y="2195226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/>
            <p:cNvSpPr/>
            <p:nvPr/>
          </p:nvSpPr>
          <p:spPr>
            <a:xfrm>
              <a:off x="7340783" y="2314781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/>
            <p:cNvSpPr/>
            <p:nvPr/>
          </p:nvSpPr>
          <p:spPr>
            <a:xfrm>
              <a:off x="7598815" y="2976872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楕円 16"/>
            <p:cNvSpPr/>
            <p:nvPr/>
          </p:nvSpPr>
          <p:spPr>
            <a:xfrm>
              <a:off x="8063730" y="241250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1" name="直線コネクタ 20"/>
          <p:cNvCxnSpPr/>
          <p:nvPr/>
        </p:nvCxnSpPr>
        <p:spPr>
          <a:xfrm>
            <a:off x="6425853" y="1860115"/>
            <a:ext cx="676405" cy="13966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グループ化 21"/>
          <p:cNvGrpSpPr/>
          <p:nvPr/>
        </p:nvGrpSpPr>
        <p:grpSpPr>
          <a:xfrm>
            <a:off x="548038" y="4512776"/>
            <a:ext cx="1800000" cy="1800000"/>
            <a:chOff x="6742159" y="1606737"/>
            <a:chExt cx="1800000" cy="1800000"/>
          </a:xfrm>
        </p:grpSpPr>
        <p:grpSp>
          <p:nvGrpSpPr>
            <p:cNvPr id="23" name="グループ化 22"/>
            <p:cNvGrpSpPr/>
            <p:nvPr/>
          </p:nvGrpSpPr>
          <p:grpSpPr>
            <a:xfrm>
              <a:off x="6742159" y="1606737"/>
              <a:ext cx="1800000" cy="1800000"/>
              <a:chOff x="6326129" y="3883998"/>
              <a:chExt cx="1800000" cy="1800000"/>
            </a:xfrm>
          </p:grpSpPr>
          <p:cxnSp>
            <p:nvCxnSpPr>
              <p:cNvPr id="35" name="直線矢印コネクタ 34"/>
              <p:cNvCxnSpPr/>
              <p:nvPr/>
            </p:nvCxnSpPr>
            <p:spPr>
              <a:xfrm flipV="1">
                <a:off x="6419287" y="3883998"/>
                <a:ext cx="0" cy="18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線矢印コネクタ 35"/>
              <p:cNvCxnSpPr/>
              <p:nvPr/>
            </p:nvCxnSpPr>
            <p:spPr>
              <a:xfrm>
                <a:off x="6326129" y="5582785"/>
                <a:ext cx="18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楕円 23"/>
            <p:cNvSpPr/>
            <p:nvPr/>
          </p:nvSpPr>
          <p:spPr>
            <a:xfrm>
              <a:off x="7488430" y="2535609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楕円 24"/>
            <p:cNvSpPr/>
            <p:nvPr/>
          </p:nvSpPr>
          <p:spPr>
            <a:xfrm>
              <a:off x="7520362" y="270637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楕円 25"/>
            <p:cNvSpPr/>
            <p:nvPr/>
          </p:nvSpPr>
          <p:spPr>
            <a:xfrm>
              <a:off x="7776080" y="2485104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楕円 26"/>
            <p:cNvSpPr/>
            <p:nvPr/>
          </p:nvSpPr>
          <p:spPr>
            <a:xfrm>
              <a:off x="7614595" y="2404684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楕円 27"/>
            <p:cNvSpPr/>
            <p:nvPr/>
          </p:nvSpPr>
          <p:spPr>
            <a:xfrm>
              <a:off x="7779953" y="2647791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楕円 28"/>
            <p:cNvSpPr/>
            <p:nvPr/>
          </p:nvSpPr>
          <p:spPr>
            <a:xfrm>
              <a:off x="7211465" y="270325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楕円 29"/>
            <p:cNvSpPr/>
            <p:nvPr/>
          </p:nvSpPr>
          <p:spPr>
            <a:xfrm>
              <a:off x="8031896" y="2882425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楕円 30"/>
            <p:cNvSpPr/>
            <p:nvPr/>
          </p:nvSpPr>
          <p:spPr>
            <a:xfrm>
              <a:off x="7668822" y="2195226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楕円 31"/>
            <p:cNvSpPr/>
            <p:nvPr/>
          </p:nvSpPr>
          <p:spPr>
            <a:xfrm>
              <a:off x="7340783" y="2314781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楕円 32"/>
            <p:cNvSpPr/>
            <p:nvPr/>
          </p:nvSpPr>
          <p:spPr>
            <a:xfrm>
              <a:off x="7598815" y="2976872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4" name="楕円 33"/>
            <p:cNvSpPr/>
            <p:nvPr/>
          </p:nvSpPr>
          <p:spPr>
            <a:xfrm>
              <a:off x="8063730" y="241250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/>
        </p:nvGrpSpPr>
        <p:grpSpPr>
          <a:xfrm>
            <a:off x="6133740" y="4512776"/>
            <a:ext cx="1800000" cy="1800000"/>
            <a:chOff x="6742159" y="1606737"/>
            <a:chExt cx="1800000" cy="1800000"/>
          </a:xfrm>
        </p:grpSpPr>
        <p:grpSp>
          <p:nvGrpSpPr>
            <p:cNvPr id="38" name="グループ化 37"/>
            <p:cNvGrpSpPr/>
            <p:nvPr/>
          </p:nvGrpSpPr>
          <p:grpSpPr>
            <a:xfrm>
              <a:off x="6742159" y="1606737"/>
              <a:ext cx="1800000" cy="1800000"/>
              <a:chOff x="6326129" y="3883998"/>
              <a:chExt cx="1800000" cy="1800000"/>
            </a:xfrm>
          </p:grpSpPr>
          <p:cxnSp>
            <p:nvCxnSpPr>
              <p:cNvPr id="50" name="直線矢印コネクタ 49"/>
              <p:cNvCxnSpPr/>
              <p:nvPr/>
            </p:nvCxnSpPr>
            <p:spPr>
              <a:xfrm flipV="1">
                <a:off x="6419287" y="3883998"/>
                <a:ext cx="0" cy="18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線矢印コネクタ 50"/>
              <p:cNvCxnSpPr/>
              <p:nvPr/>
            </p:nvCxnSpPr>
            <p:spPr>
              <a:xfrm>
                <a:off x="6326129" y="5582785"/>
                <a:ext cx="18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楕円 38"/>
            <p:cNvSpPr/>
            <p:nvPr/>
          </p:nvSpPr>
          <p:spPr>
            <a:xfrm>
              <a:off x="7488430" y="2535609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楕円 39"/>
            <p:cNvSpPr/>
            <p:nvPr/>
          </p:nvSpPr>
          <p:spPr>
            <a:xfrm>
              <a:off x="7520362" y="270637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楕円 40"/>
            <p:cNvSpPr/>
            <p:nvPr/>
          </p:nvSpPr>
          <p:spPr>
            <a:xfrm>
              <a:off x="7776080" y="2485104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楕円 41"/>
            <p:cNvSpPr/>
            <p:nvPr/>
          </p:nvSpPr>
          <p:spPr>
            <a:xfrm>
              <a:off x="7614595" y="2404684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楕円 42"/>
            <p:cNvSpPr/>
            <p:nvPr/>
          </p:nvSpPr>
          <p:spPr>
            <a:xfrm>
              <a:off x="7779953" y="2647791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楕円 43"/>
            <p:cNvSpPr/>
            <p:nvPr/>
          </p:nvSpPr>
          <p:spPr>
            <a:xfrm>
              <a:off x="7211465" y="270325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楕円 44"/>
            <p:cNvSpPr/>
            <p:nvPr/>
          </p:nvSpPr>
          <p:spPr>
            <a:xfrm>
              <a:off x="8031896" y="2882425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楕円 45"/>
            <p:cNvSpPr/>
            <p:nvPr/>
          </p:nvSpPr>
          <p:spPr>
            <a:xfrm>
              <a:off x="7668822" y="2195226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楕円 46"/>
            <p:cNvSpPr/>
            <p:nvPr/>
          </p:nvSpPr>
          <p:spPr>
            <a:xfrm>
              <a:off x="7340783" y="2314781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8" name="楕円 47"/>
            <p:cNvSpPr/>
            <p:nvPr/>
          </p:nvSpPr>
          <p:spPr>
            <a:xfrm>
              <a:off x="7598815" y="2976872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楕円 48"/>
            <p:cNvSpPr/>
            <p:nvPr/>
          </p:nvSpPr>
          <p:spPr>
            <a:xfrm>
              <a:off x="8063730" y="241250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/>
        </p:nvGrpSpPr>
        <p:grpSpPr>
          <a:xfrm>
            <a:off x="3317924" y="4512776"/>
            <a:ext cx="1800000" cy="1800000"/>
            <a:chOff x="3381299" y="4540168"/>
            <a:chExt cx="1800000" cy="1800000"/>
          </a:xfrm>
        </p:grpSpPr>
        <p:grpSp>
          <p:nvGrpSpPr>
            <p:cNvPr id="53" name="グループ化 52"/>
            <p:cNvGrpSpPr/>
            <p:nvPr/>
          </p:nvGrpSpPr>
          <p:grpSpPr>
            <a:xfrm>
              <a:off x="3381299" y="4540168"/>
              <a:ext cx="1800000" cy="1800000"/>
              <a:chOff x="6326129" y="3883998"/>
              <a:chExt cx="1800000" cy="1800000"/>
            </a:xfrm>
          </p:grpSpPr>
          <p:cxnSp>
            <p:nvCxnSpPr>
              <p:cNvPr id="65" name="直線矢印コネクタ 64"/>
              <p:cNvCxnSpPr/>
              <p:nvPr/>
            </p:nvCxnSpPr>
            <p:spPr>
              <a:xfrm flipV="1">
                <a:off x="6419287" y="3883998"/>
                <a:ext cx="0" cy="18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線矢印コネクタ 65"/>
              <p:cNvCxnSpPr/>
              <p:nvPr/>
            </p:nvCxnSpPr>
            <p:spPr>
              <a:xfrm>
                <a:off x="6326129" y="5582785"/>
                <a:ext cx="18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楕円 53"/>
            <p:cNvSpPr/>
            <p:nvPr/>
          </p:nvSpPr>
          <p:spPr>
            <a:xfrm>
              <a:off x="3805707" y="558278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5" name="楕円 54"/>
            <p:cNvSpPr/>
            <p:nvPr/>
          </p:nvSpPr>
          <p:spPr>
            <a:xfrm>
              <a:off x="4058976" y="5749521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6" name="楕円 55"/>
            <p:cNvSpPr/>
            <p:nvPr/>
          </p:nvSpPr>
          <p:spPr>
            <a:xfrm>
              <a:off x="3964743" y="5440168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楕円 56"/>
            <p:cNvSpPr/>
            <p:nvPr/>
          </p:nvSpPr>
          <p:spPr>
            <a:xfrm>
              <a:off x="4184072" y="5575478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楕円 57"/>
            <p:cNvSpPr/>
            <p:nvPr/>
          </p:nvSpPr>
          <p:spPr>
            <a:xfrm>
              <a:off x="4238225" y="5796637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楕円 58"/>
            <p:cNvSpPr/>
            <p:nvPr/>
          </p:nvSpPr>
          <p:spPr>
            <a:xfrm>
              <a:off x="4355255" y="5229225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楕円 59"/>
            <p:cNvSpPr/>
            <p:nvPr/>
          </p:nvSpPr>
          <p:spPr>
            <a:xfrm>
              <a:off x="4805523" y="5260089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楕円 60"/>
            <p:cNvSpPr/>
            <p:nvPr/>
          </p:nvSpPr>
          <p:spPr>
            <a:xfrm>
              <a:off x="4514864" y="503245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楕円 61"/>
            <p:cNvSpPr/>
            <p:nvPr/>
          </p:nvSpPr>
          <p:spPr>
            <a:xfrm>
              <a:off x="4557560" y="5404169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3" name="楕円 62"/>
            <p:cNvSpPr/>
            <p:nvPr/>
          </p:nvSpPr>
          <p:spPr>
            <a:xfrm>
              <a:off x="4812805" y="5512612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楕円 63"/>
            <p:cNvSpPr/>
            <p:nvPr/>
          </p:nvSpPr>
          <p:spPr>
            <a:xfrm>
              <a:off x="4540107" y="5636881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68" name="直線コネクタ 67"/>
          <p:cNvCxnSpPr/>
          <p:nvPr/>
        </p:nvCxnSpPr>
        <p:spPr>
          <a:xfrm>
            <a:off x="3948484" y="4891414"/>
            <a:ext cx="692409" cy="13201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フリーフォーム 71"/>
          <p:cNvSpPr/>
          <p:nvPr/>
        </p:nvSpPr>
        <p:spPr>
          <a:xfrm>
            <a:off x="6828950" y="5257930"/>
            <a:ext cx="506655" cy="503089"/>
          </a:xfrm>
          <a:custGeom>
            <a:avLst/>
            <a:gdLst>
              <a:gd name="connsiteX0" fmla="*/ 179362 w 506655"/>
              <a:gd name="connsiteY0" fmla="*/ 3002 h 503089"/>
              <a:gd name="connsiteX1" fmla="*/ 454935 w 506655"/>
              <a:gd name="connsiteY1" fmla="*/ 159577 h 503089"/>
              <a:gd name="connsiteX2" fmla="*/ 467461 w 506655"/>
              <a:gd name="connsiteY2" fmla="*/ 428886 h 503089"/>
              <a:gd name="connsiteX3" fmla="*/ 41576 w 506655"/>
              <a:gd name="connsiteY3" fmla="*/ 478991 h 503089"/>
              <a:gd name="connsiteX4" fmla="*/ 35313 w 506655"/>
              <a:gd name="connsiteY4" fmla="*/ 90684 h 503089"/>
              <a:gd name="connsiteX5" fmla="*/ 179362 w 506655"/>
              <a:gd name="connsiteY5" fmla="*/ 3002 h 5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55" h="503089">
                <a:moveTo>
                  <a:pt x="179362" y="3002"/>
                </a:moveTo>
                <a:cubicBezTo>
                  <a:pt x="249299" y="14484"/>
                  <a:pt x="406919" y="88596"/>
                  <a:pt x="454935" y="159577"/>
                </a:cubicBezTo>
                <a:cubicBezTo>
                  <a:pt x="502951" y="230558"/>
                  <a:pt x="536354" y="375650"/>
                  <a:pt x="467461" y="428886"/>
                </a:cubicBezTo>
                <a:cubicBezTo>
                  <a:pt x="398568" y="482122"/>
                  <a:pt x="113601" y="535358"/>
                  <a:pt x="41576" y="478991"/>
                </a:cubicBezTo>
                <a:cubicBezTo>
                  <a:pt x="-30449" y="422624"/>
                  <a:pt x="7130" y="170015"/>
                  <a:pt x="35313" y="90684"/>
                </a:cubicBezTo>
                <a:cubicBezTo>
                  <a:pt x="63496" y="11353"/>
                  <a:pt x="109425" y="-8480"/>
                  <a:pt x="179362" y="3002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3" name="右矢印 72"/>
          <p:cNvSpPr/>
          <p:nvPr/>
        </p:nvSpPr>
        <p:spPr>
          <a:xfrm>
            <a:off x="2523790" y="5257930"/>
            <a:ext cx="544882" cy="269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右矢印 73"/>
          <p:cNvSpPr/>
          <p:nvPr/>
        </p:nvSpPr>
        <p:spPr>
          <a:xfrm>
            <a:off x="5463401" y="5262441"/>
            <a:ext cx="544882" cy="2698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5" name="テキスト ボックス 74"/>
          <p:cNvSpPr txBox="1"/>
          <p:nvPr/>
        </p:nvSpPr>
        <p:spPr>
          <a:xfrm>
            <a:off x="1131176" y="6319025"/>
            <a:ext cx="12846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写像前</a:t>
            </a:r>
            <a:endParaRPr kumimoji="1" lang="ja-JP" altLang="en-US" sz="1050" dirty="0"/>
          </a:p>
        </p:txBody>
      </p:sp>
      <p:sp>
        <p:nvSpPr>
          <p:cNvPr id="76" name="テキスト ボックス 75"/>
          <p:cNvSpPr txBox="1"/>
          <p:nvPr/>
        </p:nvSpPr>
        <p:spPr>
          <a:xfrm>
            <a:off x="3494231" y="6321571"/>
            <a:ext cx="16542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非線形写像して線形分類</a:t>
            </a:r>
            <a:endParaRPr kumimoji="1" lang="ja-JP" altLang="en-US" sz="1050" dirty="0"/>
          </a:p>
        </p:txBody>
      </p:sp>
      <p:sp>
        <p:nvSpPr>
          <p:cNvPr id="77" name="テキスト ボックス 76"/>
          <p:cNvSpPr txBox="1"/>
          <p:nvPr/>
        </p:nvSpPr>
        <p:spPr>
          <a:xfrm>
            <a:off x="6133740" y="6321571"/>
            <a:ext cx="19275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分類情報そのままに元に戻す</a:t>
            </a:r>
            <a:endParaRPr kumimoji="1" lang="ja-JP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9136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非線形</a:t>
            </a:r>
            <a:r>
              <a:rPr kumimoji="1" lang="en-US" altLang="ja-JP" dirty="0" smtClean="0"/>
              <a:t>SVM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写像したあとは今までの線形識別</a:t>
                </a:r>
                <a:r>
                  <a:rPr kumimoji="1" lang="en-US" altLang="ja-JP" dirty="0" smtClean="0"/>
                  <a:t>(</a:t>
                </a:r>
                <a:r>
                  <a:rPr kumimoji="1" lang="ja-JP" altLang="en-US" dirty="0" smtClean="0"/>
                  <a:t>ハードマージン</a:t>
                </a:r>
                <a:r>
                  <a:rPr kumimoji="1" lang="en-US" altLang="ja-JP" dirty="0" smtClean="0"/>
                  <a:t>)</a:t>
                </a:r>
                <a:r>
                  <a:rPr kumimoji="1" lang="ja-JP" altLang="en-US" dirty="0" smtClean="0"/>
                  <a:t>と同様</a:t>
                </a:r>
                <a:endParaRPr kumimoji="1" lang="en-US" altLang="ja-JP" dirty="0" smtClean="0"/>
              </a:p>
              <a:p>
                <a:r>
                  <a:rPr lang="ja-JP" altLang="en-US" dirty="0" smtClean="0"/>
                  <a:t>つまり、制約条件や目的関数も同様</a:t>
                </a:r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kumimoji="1" lang="ja-JP" altLang="en-US" dirty="0" smtClean="0"/>
                  <a:t>用いている箇所を、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1" dirty="0">
                        <a:latin typeface="Cambria Math" panose="02040503050406030204" pitchFamily="18" charset="0"/>
                      </a:rPr>
                      <m:t>φ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ja-JP" altLang="en-US" i="1">
                        <a:latin typeface="Cambria Math" panose="02040503050406030204" pitchFamily="18" charset="0"/>
                      </a:rPr>
                      <m:t>と</m:t>
                    </m:r>
                  </m:oMath>
                </a14:m>
                <a:r>
                  <a:rPr kumimoji="1" lang="ja-JP" altLang="en-US" dirty="0" smtClean="0"/>
                  <a:t>置き換えるだけ</a:t>
                </a:r>
                <a:endParaRPr kumimoji="1" lang="en-US" altLang="ja-JP" dirty="0" smtClean="0"/>
              </a:p>
              <a:p>
                <a:pPr lvl="1"/>
                <a:endParaRPr lang="en-US" altLang="ja-JP" dirty="0"/>
              </a:p>
              <a:p>
                <a:r>
                  <a:rPr kumimoji="1" lang="ja-JP" altLang="en-US" dirty="0" smtClean="0"/>
                  <a:t>結果、ラグランジュ関数</a:t>
                </a:r>
                <a:endParaRPr kumimoji="1" lang="en-US" altLang="ja-JP" dirty="0" smtClean="0"/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m:rPr>
                            <m:brk m:alnAt="25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ja-JP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ja-JP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m:rPr>
                            <m:brk m:alnAt="25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 smtClean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p>
                          <m:sSupPr>
                            <m:ctrlP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ja-JP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ja-JP" b="1" i="1" dirty="0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  <m:sup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sSub>
                          <m:sSubPr>
                            <m:ctrlP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/>
                  <a:t>制約</a:t>
                </a:r>
                <a:r>
                  <a:rPr lang="ja-JP" altLang="en-US" dirty="0" smtClean="0"/>
                  <a:t>条件</a:t>
                </a:r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</a:rPr>
                      <m:t>≥0,   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ja-JP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ja-JP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は、写像された</a:t>
                </a:r>
                <a:r>
                  <a:rPr lang="en-US" altLang="ja-JP" dirty="0" smtClean="0"/>
                  <a:t>x</a:t>
                </a:r>
                <a:r>
                  <a:rPr lang="ja-JP" altLang="en-US" dirty="0" smtClean="0"/>
                  <a:t>の内積を表す</a:t>
                </a:r>
                <a:endParaRPr lang="en-US" altLang="ja-JP" dirty="0" smtClean="0"/>
              </a:p>
              <a:p>
                <a:endParaRPr lang="en-US" altLang="ja-JP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318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カーネル関数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sSup>
                      <m:sSup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i="1" dirty="0">
                            <a:latin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/>
                  <a:t> </a:t>
                </a:r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について、写像後の特徴空間で内積を計算すると</a:t>
                </a:r>
                <a:r>
                  <a:rPr lang="en-US" altLang="ja-JP" dirty="0" smtClean="0"/>
                  <a:t/>
                </a:r>
                <a:br>
                  <a:rPr lang="en-US" altLang="ja-JP" dirty="0" smtClean="0"/>
                </a:br>
                <a:r>
                  <a:rPr lang="ja-JP" altLang="en-US" dirty="0" smtClean="0"/>
                  <a:t>等価になる</a:t>
                </a:r>
                <a:endParaRPr lang="en-US" altLang="ja-JP" dirty="0" smtClean="0"/>
              </a:p>
              <a:p>
                <a:r>
                  <a:rPr kumimoji="1" lang="ja-JP" altLang="en-US" dirty="0" smtClean="0"/>
                  <a:t>この内積 </a:t>
                </a:r>
                <a14:m>
                  <m:oMath xmlns:m="http://schemas.openxmlformats.org/officeDocument/2006/math">
                    <m:r>
                      <a:rPr lang="en-US" altLang="ja-JP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altLang="ja-JP" i="1" dirty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ja-JP" b="1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ja-JP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ja-JP" dirty="0" smtClean="0"/>
                  <a:t> </a:t>
                </a:r>
                <a:r>
                  <a:rPr lang="ja-JP" altLang="en-US" dirty="0" smtClean="0"/>
                  <a:t>を</a:t>
                </a:r>
                <a:r>
                  <a:rPr lang="ja-JP" altLang="en-US" dirty="0" smtClean="0">
                    <a:solidFill>
                      <a:srgbClr val="FF0000"/>
                    </a:solidFill>
                  </a:rPr>
                  <a:t>カーネル関数</a:t>
                </a:r>
                <a:r>
                  <a:rPr lang="ja-JP" altLang="en-US" dirty="0" smtClean="0"/>
                  <a:t>という</a:t>
                </a:r>
                <a:r>
                  <a:rPr lang="en-US" altLang="ja-JP" dirty="0" smtClean="0"/>
                  <a:t> </a:t>
                </a:r>
              </a:p>
              <a:p>
                <a:endParaRPr lang="en-US" altLang="ja-JP" dirty="0" smtClean="0"/>
              </a:p>
              <a:p>
                <a:r>
                  <a:rPr kumimoji="1" lang="ja-JP" altLang="en-US" dirty="0" smtClean="0"/>
                  <a:t>カーネル関数</a:t>
                </a:r>
                <a:r>
                  <a:rPr lang="ja-JP" altLang="en-US" dirty="0" smtClean="0"/>
                  <a:t>に置き換えた目的関数を下記</a:t>
                </a:r>
                <a:endParaRPr lang="en-US" altLang="ja-JP" dirty="0" smtClean="0"/>
              </a:p>
              <a:p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d>
                    <m:r>
                      <a:rPr lang="en-US" altLang="ja-JP" i="1" dirty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m:rPr>
                            <m:brk m:alnAt="25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nary>
                    <m:r>
                      <a:rPr lang="en-US" altLang="ja-JP" i="1" dirty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ja-JP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m:rPr>
                            <m:brk m:alnAt="25"/>
                          </m:rP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ja-JP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p>
                      <m:e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𝑲</m:t>
                        </m:r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ja-JP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カーネル関数さえわかってしまえば、写像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ja-JP" b="0" i="1" dirty="0">
                        <a:latin typeface="Cambria Math" panose="02040503050406030204" pitchFamily="18" charset="0"/>
                      </a:rPr>
                      <m:t>φ</m:t>
                    </m:r>
                  </m:oMath>
                </a14:m>
                <a:r>
                  <a:rPr lang="ja-JP" altLang="en-US" dirty="0" smtClean="0"/>
                  <a:t>を求める必要がない</a:t>
                </a:r>
                <a:endParaRPr lang="en-US" altLang="ja-JP" dirty="0" smtClean="0"/>
              </a:p>
              <a:p>
                <a:pPr lvl="2"/>
                <a:r>
                  <a:rPr lang="ja-JP" altLang="en-US" dirty="0" smtClean="0"/>
                  <a:t>計算が楽、さまざまなカーネル関数を用いることができる</a:t>
                </a:r>
                <a:endParaRPr lang="en-US" altLang="ja-JP" dirty="0" smtClean="0"/>
              </a:p>
              <a:p>
                <a:pPr lvl="2"/>
                <a:r>
                  <a:rPr lang="ja-JP" altLang="en-US" dirty="0"/>
                  <a:t>これ</a:t>
                </a:r>
                <a:r>
                  <a:rPr lang="ja-JP" altLang="en-US" dirty="0" smtClean="0"/>
                  <a:t>を、</a:t>
                </a:r>
                <a:r>
                  <a:rPr lang="ja-JP" alt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カーネルトリック</a:t>
                </a:r>
                <a:r>
                  <a:rPr lang="ja-JP" altLang="en-US" dirty="0" smtClean="0"/>
                  <a:t>という</a:t>
                </a:r>
                <a:endParaRPr lang="en-US" altLang="ja-JP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570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カーネル関数の例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線形カーネル</a:t>
                </a:r>
                <a:endParaRPr kumimoji="1" lang="en-US" altLang="ja-JP" dirty="0" smtClean="0"/>
              </a:p>
              <a:p>
                <a:pPr lvl="1"/>
                <a:r>
                  <a:rPr kumimoji="1" lang="ja-JP" altLang="en-US" dirty="0" smtClean="0"/>
                  <a:t>線形</a:t>
                </a:r>
                <a:r>
                  <a:rPr kumimoji="1" lang="en-US" altLang="ja-JP" dirty="0" smtClean="0"/>
                  <a:t>SVM</a:t>
                </a:r>
                <a:r>
                  <a:rPr kumimoji="1" lang="ja-JP" altLang="en-US" dirty="0" smtClean="0"/>
                  <a:t>と等価</a:t>
                </a:r>
                <a:endParaRPr kumimoji="1" lang="en-US" altLang="ja-JP" dirty="0" smtClean="0"/>
              </a:p>
              <a:p>
                <a:pPr lvl="1"/>
                <a:endParaRPr lang="en-US" altLang="ja-JP" dirty="0"/>
              </a:p>
              <a:p>
                <a:pPr lvl="1"/>
                <a:endParaRPr kumimoji="1" lang="en-US" altLang="ja-JP" dirty="0" smtClean="0"/>
              </a:p>
              <a:p>
                <a:pPr lvl="1"/>
                <a:endParaRPr lang="en-US" altLang="ja-JP" dirty="0"/>
              </a:p>
              <a:p>
                <a:pPr lvl="1"/>
                <a:endParaRPr kumimoji="1" lang="en-US" altLang="ja-JP" dirty="0" smtClean="0"/>
              </a:p>
              <a:p>
                <a:pPr lvl="1"/>
                <a:endParaRPr kumimoji="1" lang="en-US" altLang="ja-JP" dirty="0" smtClean="0"/>
              </a:p>
              <a:p>
                <a:r>
                  <a:rPr lang="ja-JP" altLang="en-US" dirty="0" smtClean="0"/>
                  <a:t>シグモイドカーネル</a:t>
                </a:r>
                <a:endParaRPr lang="en-US" altLang="ja-JP" dirty="0" smtClean="0"/>
              </a:p>
              <a:p>
                <a:pPr lvl="1"/>
                <a:r>
                  <a:rPr kumimoji="1" lang="ja-JP" altLang="en-US" dirty="0"/>
                  <a:t>シグモイド</a:t>
                </a:r>
                <a:r>
                  <a:rPr kumimoji="1" lang="ja-JP" altLang="en-US" dirty="0" smtClean="0"/>
                  <a:t>関数をカーネル関数に用いたもの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𝑡𝑎𝑛h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𝑎</m:t>
                    </m:r>
                    <m:sSubSup>
                      <m:sSub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ja-JP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シグモイド関数の形に境界を学習している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386" y="4376363"/>
            <a:ext cx="2160000" cy="21524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835" y="2013155"/>
            <a:ext cx="2160000" cy="204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カーネル関数の例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多項式カーネル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次数を入力データの次元数だけ拡張する</a:t>
                </a:r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e>
                      <m:sup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1" lang="en-US" altLang="ja-JP" dirty="0" smtClean="0"/>
                  <a:t>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ja-JP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ja-JP" altLang="en-US" i="1" smtClean="0">
                            <a:latin typeface="Cambria Math" panose="02040503050406030204" pitchFamily="18" charset="0"/>
                          </a:rPr>
                          <m:t>は</m:t>
                        </m:r>
                        <m:r>
                          <a:rPr lang="ja-JP" altLang="en-US" i="1">
                            <a:latin typeface="Cambria Math" panose="02040503050406030204" pitchFamily="18" charset="0"/>
                          </a:rPr>
                          <m:t>通常</m:t>
                        </m:r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円形に境界を学習している</a:t>
                </a:r>
                <a:endParaRPr lang="en-US" altLang="ja-JP" dirty="0" smtClean="0"/>
              </a:p>
              <a:p>
                <a:pPr lvl="1"/>
                <a:r>
                  <a:rPr kumimoji="1" lang="ja-JP" altLang="en-US" dirty="0" smtClean="0"/>
                  <a:t>画像分類によく用いられる</a:t>
                </a:r>
                <a:endParaRPr kumimoji="1" lang="en-US" altLang="ja-JP" dirty="0" smtClean="0"/>
              </a:p>
              <a:p>
                <a:r>
                  <a:rPr lang="en-US" altLang="ja-JP" dirty="0" smtClean="0"/>
                  <a:t>RBF</a:t>
                </a:r>
                <a:r>
                  <a:rPr lang="ja-JP" altLang="en-US" dirty="0"/>
                  <a:t> </a:t>
                </a:r>
                <a:r>
                  <a:rPr lang="en-US" altLang="ja-JP" dirty="0" smtClean="0"/>
                  <a:t>(Radial Basis Function)</a:t>
                </a:r>
                <a:r>
                  <a:rPr lang="ja-JP" altLang="en-US" dirty="0" smtClean="0"/>
                  <a:t> カーネル</a:t>
                </a:r>
                <a:endParaRPr lang="en-US" altLang="ja-JP" dirty="0" smtClean="0"/>
              </a:p>
              <a:p>
                <a:pPr lvl="1"/>
                <a:r>
                  <a:rPr kumimoji="1" lang="en-US" altLang="ja-JP" dirty="0" smtClean="0"/>
                  <a:t>Gaussian </a:t>
                </a:r>
                <a:r>
                  <a:rPr kumimoji="1" lang="ja-JP" altLang="en-US" dirty="0" smtClean="0"/>
                  <a:t>カーネル </a:t>
                </a:r>
                <a:r>
                  <a:rPr lang="ja-JP" altLang="en-US" dirty="0"/>
                  <a:t>と</a:t>
                </a:r>
                <a:r>
                  <a:rPr lang="ja-JP" altLang="en-US" dirty="0" smtClean="0"/>
                  <a:t>も</a:t>
                </a:r>
                <a:endParaRPr lang="en-US" altLang="ja-JP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i="1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ja-JP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ja-JP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ja-JP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ja-JP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⁡(−</m:t>
                    </m:r>
                    <m:f>
                      <m:fPr>
                        <m:ctrlPr>
                          <a:rPr lang="en-US" altLang="ja-JP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ja-JP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p>
                            <m:r>
                              <a:rPr lang="en-US" altLang="ja-JP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ja-JP" b="0" i="1" smtClean="0">
                            <a:latin typeface="Cambria Math" panose="02040503050406030204" pitchFamily="18" charset="0"/>
                          </a:rPr>
                          <m:t>   (</m:t>
                        </m:r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ja-JP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ja-JP" altLang="en-US" i="1" dirty="0" smtClean="0">
                        <a:latin typeface="Cambria Math" panose="02040503050406030204" pitchFamily="18" charset="0"/>
                      </a:rPr>
                      <m:t>は</m:t>
                    </m:r>
                  </m:oMath>
                </a14:m>
                <a:r>
                  <a:rPr lang="ja-JP" altLang="en-US" dirty="0" smtClean="0"/>
                  <a:t>分散</a:t>
                </a:r>
                <a:r>
                  <a:rPr lang="en-US" altLang="ja-JP" dirty="0" smtClean="0"/>
                  <a:t>)</a:t>
                </a:r>
              </a:p>
              <a:p>
                <a:pPr lvl="1"/>
                <a:r>
                  <a:rPr lang="ja-JP" altLang="en-US" dirty="0"/>
                  <a:t>データに</a:t>
                </a:r>
                <a:r>
                  <a:rPr lang="ja-JP" altLang="en-US" dirty="0" smtClean="0"/>
                  <a:t>関する事前知識がない際に用いられる</a:t>
                </a:r>
                <a:endParaRPr lang="en-US" altLang="ja-JP" dirty="0" smtClean="0"/>
              </a:p>
              <a:p>
                <a:pPr lvl="1"/>
                <a:r>
                  <a:rPr kumimoji="1" lang="ja-JP" altLang="en-US" dirty="0" smtClean="0"/>
                  <a:t>最もよく用いられている </a:t>
                </a:r>
                <a:r>
                  <a:rPr kumimoji="1" lang="en-US" altLang="ja-JP" dirty="0" smtClean="0"/>
                  <a:t>(</a:t>
                </a:r>
                <a:r>
                  <a:rPr kumimoji="1" lang="ja-JP" altLang="en-US" dirty="0" smtClean="0"/>
                  <a:t>らしい</a:t>
                </a:r>
                <a:r>
                  <a:rPr kumimoji="1" lang="en-US" altLang="ja-JP" dirty="0" smtClean="0"/>
                  <a:t>)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492" y="4397714"/>
            <a:ext cx="2160000" cy="2187441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492" y="2013155"/>
            <a:ext cx="2160000" cy="20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21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サポートベクトルマシン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Support </a:t>
            </a:r>
            <a:r>
              <a:rPr lang="en-US" altLang="ja-JP" dirty="0"/>
              <a:t>V</a:t>
            </a:r>
            <a:r>
              <a:rPr kumimoji="1" lang="en-US" altLang="ja-JP" dirty="0" smtClean="0"/>
              <a:t>ector </a:t>
            </a:r>
            <a:r>
              <a:rPr lang="en-US" altLang="ja-JP" dirty="0" smtClean="0"/>
              <a:t>M</a:t>
            </a:r>
            <a:r>
              <a:rPr kumimoji="1" lang="en-US" altLang="ja-JP" dirty="0" smtClean="0"/>
              <a:t>achine (SVM)</a:t>
            </a:r>
            <a:endParaRPr lang="en-US" altLang="ja-JP" dirty="0" smtClean="0"/>
          </a:p>
          <a:p>
            <a:r>
              <a:rPr kumimoji="1" lang="ja-JP" altLang="en-US" dirty="0" smtClean="0"/>
              <a:t>２つのクラスを分類する 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二値分類</a:t>
            </a:r>
            <a:r>
              <a:rPr lang="en-US" altLang="ja-JP" dirty="0" smtClean="0"/>
              <a:t>) </a:t>
            </a:r>
            <a:r>
              <a:rPr lang="ja-JP" altLang="en-US" dirty="0" smtClean="0"/>
              <a:t>アルゴリズム</a:t>
            </a:r>
            <a:endParaRPr lang="en-US" altLang="ja-JP" dirty="0" smtClean="0"/>
          </a:p>
          <a:p>
            <a:r>
              <a:rPr lang="ja-JP" altLang="en-US" dirty="0" smtClean="0"/>
              <a:t>カーネル法を導入したものが一般的 </a:t>
            </a:r>
            <a:r>
              <a:rPr lang="en-US" altLang="ja-JP" dirty="0" smtClean="0"/>
              <a:t>(</a:t>
            </a:r>
            <a:r>
              <a:rPr lang="ja-JP" altLang="en-US" dirty="0" smtClean="0"/>
              <a:t>後述</a:t>
            </a:r>
            <a:r>
              <a:rPr lang="en-US" altLang="ja-JP" dirty="0" smtClean="0"/>
              <a:t>)</a:t>
            </a:r>
            <a:endParaRPr kumimoji="1" lang="en-US" altLang="ja-JP" dirty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grpSp>
        <p:nvGrpSpPr>
          <p:cNvPr id="5" name="グループ化 4"/>
          <p:cNvGrpSpPr/>
          <p:nvPr/>
        </p:nvGrpSpPr>
        <p:grpSpPr>
          <a:xfrm>
            <a:off x="5401070" y="3524471"/>
            <a:ext cx="3234974" cy="3234974"/>
            <a:chOff x="6478529" y="4036398"/>
            <a:chExt cx="1800000" cy="1800000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6478529" y="4036398"/>
              <a:ext cx="1800000" cy="1800000"/>
              <a:chOff x="6326129" y="3883998"/>
              <a:chExt cx="1800000" cy="180000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 flipV="1">
                <a:off x="6419287" y="3883998"/>
                <a:ext cx="0" cy="18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>
                <a:off x="6326129" y="5582785"/>
                <a:ext cx="18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楕円 6"/>
            <p:cNvSpPr/>
            <p:nvPr/>
          </p:nvSpPr>
          <p:spPr>
            <a:xfrm>
              <a:off x="6727825" y="513499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/>
            <p:cNvSpPr/>
            <p:nvPr/>
          </p:nvSpPr>
          <p:spPr>
            <a:xfrm>
              <a:off x="6880225" y="528739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/>
            <p:cNvSpPr/>
            <p:nvPr/>
          </p:nvSpPr>
          <p:spPr>
            <a:xfrm>
              <a:off x="6974458" y="493662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/>
            <p:cNvSpPr/>
            <p:nvPr/>
          </p:nvSpPr>
          <p:spPr>
            <a:xfrm>
              <a:off x="7179878" y="512788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/>
            <p:cNvSpPr/>
            <p:nvPr/>
          </p:nvSpPr>
          <p:spPr>
            <a:xfrm>
              <a:off x="7377992" y="543153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/>
            <p:cNvSpPr/>
            <p:nvPr/>
          </p:nvSpPr>
          <p:spPr>
            <a:xfrm>
              <a:off x="7330875" y="461927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/>
            <p:cNvSpPr/>
            <p:nvPr/>
          </p:nvSpPr>
          <p:spPr>
            <a:xfrm>
              <a:off x="7932353" y="445367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/>
            <p:cNvSpPr/>
            <p:nvPr/>
          </p:nvSpPr>
          <p:spPr>
            <a:xfrm>
              <a:off x="7587417" y="4336705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/>
            <p:cNvSpPr/>
            <p:nvPr/>
          </p:nvSpPr>
          <p:spPr>
            <a:xfrm>
              <a:off x="7773603" y="469542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/>
            <p:cNvSpPr/>
            <p:nvPr/>
          </p:nvSpPr>
          <p:spPr>
            <a:xfrm>
              <a:off x="7540300" y="479155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9" name="直線コネクタ 18"/>
          <p:cNvCxnSpPr/>
          <p:nvPr/>
        </p:nvCxnSpPr>
        <p:spPr>
          <a:xfrm>
            <a:off x="5850519" y="4178120"/>
            <a:ext cx="2248053" cy="2040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07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サポートベクトルマシンは二値分類したいときに用いる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分類</a:t>
            </a:r>
            <a:r>
              <a:rPr lang="ja-JP" altLang="en-US" dirty="0" smtClean="0"/>
              <a:t>ミスを許容しないハードマージン、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分類ミスをある程度許容するソフトマージンがある</a:t>
            </a:r>
            <a:endParaRPr lang="en-US" altLang="ja-JP" dirty="0" smtClean="0"/>
          </a:p>
          <a:p>
            <a:pPr lvl="1"/>
            <a:endParaRPr kumimoji="1" lang="en-US" altLang="ja-JP" dirty="0"/>
          </a:p>
          <a:p>
            <a:r>
              <a:rPr lang="ja-JP" altLang="en-US" dirty="0" smtClean="0"/>
              <a:t>非線形で分類したいときはカーネル関数を用いる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線形のものにカーネル関数を導入するだけ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基本的</a:t>
            </a:r>
            <a:r>
              <a:rPr lang="ja-JP" altLang="en-US" dirty="0"/>
              <a:t>に</a:t>
            </a:r>
            <a:r>
              <a:rPr lang="ja-JP" altLang="en-US" dirty="0" smtClean="0"/>
              <a:t>は、</a:t>
            </a:r>
            <a:r>
              <a:rPr lang="en-US" altLang="ja-JP" dirty="0" smtClean="0"/>
              <a:t>RBF</a:t>
            </a:r>
            <a:r>
              <a:rPr lang="ja-JP" altLang="en-US" dirty="0" smtClean="0"/>
              <a:t>カーネル関数を使えば</a:t>
            </a:r>
            <a:r>
              <a:rPr lang="en-US" altLang="ja-JP" dirty="0" smtClean="0"/>
              <a:t>OK</a:t>
            </a:r>
          </a:p>
          <a:p>
            <a:pPr lvl="1"/>
            <a:endParaRPr kumimoji="1" lang="en-US" altLang="ja-JP" dirty="0"/>
          </a:p>
          <a:p>
            <a:r>
              <a:rPr lang="en-US" altLang="ja-JP" dirty="0" smtClean="0"/>
              <a:t>Deep Learning</a:t>
            </a:r>
            <a:r>
              <a:rPr lang="ja-JP" altLang="en-US" dirty="0" smtClean="0"/>
              <a:t>と組み合わせての使用もアリ</a:t>
            </a:r>
            <a:endParaRPr lang="en-US" altLang="ja-JP" dirty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864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SVM </a:t>
            </a:r>
            <a:r>
              <a:rPr kumimoji="1" lang="ja-JP" altLang="en-US" dirty="0" smtClean="0"/>
              <a:t>の良い点・悪い点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良い点</a:t>
            </a:r>
            <a:endParaRPr kumimoji="1" lang="en-US" altLang="ja-JP" dirty="0" smtClean="0"/>
          </a:p>
          <a:p>
            <a:pPr lvl="1"/>
            <a:endParaRPr kumimoji="1" lang="en-US" altLang="ja-JP" dirty="0" smtClean="0"/>
          </a:p>
          <a:p>
            <a:pPr lvl="1"/>
            <a:r>
              <a:rPr lang="ja-JP" altLang="en-US" dirty="0"/>
              <a:t>ロジスティック</a:t>
            </a:r>
            <a:r>
              <a:rPr lang="ja-JP" altLang="en-US" dirty="0" smtClean="0"/>
              <a:t>回帰のモデルに比べて識別性能が高い</a:t>
            </a:r>
            <a:endParaRPr lang="en-US" altLang="ja-JP" dirty="0"/>
          </a:p>
          <a:p>
            <a:pPr lvl="1"/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カーネル法を用いる場合</a:t>
            </a:r>
            <a:r>
              <a:rPr kumimoji="1" lang="en-US" altLang="ja-JP" dirty="0" smtClean="0"/>
              <a:t>) </a:t>
            </a:r>
            <a:r>
              <a:rPr kumimoji="1" lang="ja-JP" altLang="en-US" dirty="0" smtClean="0"/>
              <a:t>非線形識別のための実装が比較的容易</a:t>
            </a:r>
            <a:endParaRPr kumimoji="1" lang="en-US" altLang="ja-JP" dirty="0" smtClean="0"/>
          </a:p>
          <a:p>
            <a:pPr lvl="1"/>
            <a:endParaRPr lang="en-US" altLang="ja-JP" dirty="0"/>
          </a:p>
          <a:p>
            <a:pPr lvl="1"/>
            <a:endParaRPr kumimoji="1" lang="en-US" altLang="ja-JP" dirty="0" smtClean="0"/>
          </a:p>
          <a:p>
            <a:r>
              <a:rPr lang="ja-JP" altLang="en-US" dirty="0" smtClean="0"/>
              <a:t>悪い点</a:t>
            </a:r>
            <a:endParaRPr lang="en-US" altLang="ja-JP" dirty="0" smtClean="0"/>
          </a:p>
          <a:p>
            <a:pPr lvl="1"/>
            <a:endParaRPr lang="en-US" altLang="ja-JP" dirty="0" smtClean="0"/>
          </a:p>
          <a:p>
            <a:pPr lvl="1"/>
            <a:r>
              <a:rPr lang="ja-JP" altLang="en-US" dirty="0" smtClean="0"/>
              <a:t>データが増えるにつれ計算量が指数関数的に増加する</a:t>
            </a:r>
            <a:r>
              <a:rPr lang="en-US" altLang="ja-JP" dirty="0" smtClean="0"/>
              <a:t>(</a:t>
            </a:r>
            <a:r>
              <a:rPr lang="ja-JP" altLang="en-US" dirty="0" smtClean="0"/>
              <a:t>次元の呪い</a:t>
            </a:r>
            <a:r>
              <a:rPr lang="en-US" altLang="ja-JP" dirty="0" smtClean="0"/>
              <a:t>)</a:t>
            </a:r>
          </a:p>
          <a:p>
            <a:pPr lvl="1"/>
            <a:r>
              <a:rPr lang="ja-JP" altLang="en-US" dirty="0" smtClean="0"/>
              <a:t>基本的に</a:t>
            </a:r>
            <a:r>
              <a:rPr lang="en-US" altLang="ja-JP" dirty="0" smtClean="0"/>
              <a:t>2</a:t>
            </a:r>
            <a:r>
              <a:rPr lang="ja-JP" altLang="en-US" dirty="0" err="1" smtClean="0"/>
              <a:t>つの</a:t>
            </a:r>
            <a:r>
              <a:rPr lang="ja-JP" altLang="en-US" dirty="0" smtClean="0"/>
              <a:t>クラスでの分類にしか用いることができない</a:t>
            </a:r>
            <a:endParaRPr lang="en-US" altLang="ja-JP" dirty="0" smtClean="0"/>
          </a:p>
          <a:p>
            <a:pPr lvl="2"/>
            <a:r>
              <a:rPr lang="ja-JP" altLang="en-US" dirty="0" smtClean="0"/>
              <a:t>２クラスの分類問題に使うと吉</a:t>
            </a:r>
            <a:endParaRPr lang="en-US" altLang="ja-JP" dirty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57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2</a:t>
            </a:r>
            <a:r>
              <a:rPr kumimoji="1" lang="ja-JP" altLang="en-US" dirty="0" smtClean="0"/>
              <a:t>クラスを分ける決定境界を考える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色々な境界が考えられる</a:t>
            </a:r>
            <a:endParaRPr kumimoji="1" lang="en-US" altLang="ja-JP" dirty="0" smtClean="0"/>
          </a:p>
          <a:p>
            <a:r>
              <a:rPr lang="ja-JP" altLang="en-US" dirty="0" smtClean="0"/>
              <a:t>最もよい分け方を考える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未知の入力への識別誤差を最小にする</a:t>
            </a:r>
            <a:endParaRPr lang="en-US" altLang="ja-JP" dirty="0"/>
          </a:p>
          <a:p>
            <a:r>
              <a:rPr kumimoji="1" lang="ja-JP" altLang="en-US" dirty="0" smtClean="0">
                <a:solidFill>
                  <a:srgbClr val="FF0000"/>
                </a:solidFill>
              </a:rPr>
              <a:t>マージン</a:t>
            </a:r>
            <a:r>
              <a:rPr kumimoji="1" lang="ja-JP" altLang="en-US" dirty="0" smtClean="0"/>
              <a:t>という基準を用いて分類</a:t>
            </a:r>
            <a:endParaRPr kumimoji="1" lang="en-US" altLang="ja-JP" dirty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5175601" y="2967062"/>
            <a:ext cx="3234974" cy="3234974"/>
            <a:chOff x="6478529" y="4036398"/>
            <a:chExt cx="1800000" cy="1800000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6478529" y="4036398"/>
              <a:ext cx="1800000" cy="1800000"/>
              <a:chOff x="6326129" y="3883998"/>
              <a:chExt cx="1800000" cy="180000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 flipV="1">
                <a:off x="6419287" y="3883998"/>
                <a:ext cx="0" cy="18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>
                <a:off x="6326129" y="5582785"/>
                <a:ext cx="18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楕円 6"/>
            <p:cNvSpPr/>
            <p:nvPr/>
          </p:nvSpPr>
          <p:spPr>
            <a:xfrm>
              <a:off x="6727825" y="513499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/>
            <p:cNvSpPr/>
            <p:nvPr/>
          </p:nvSpPr>
          <p:spPr>
            <a:xfrm>
              <a:off x="6880225" y="528739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/>
            <p:cNvSpPr/>
            <p:nvPr/>
          </p:nvSpPr>
          <p:spPr>
            <a:xfrm>
              <a:off x="6974458" y="493662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/>
            <p:cNvSpPr/>
            <p:nvPr/>
          </p:nvSpPr>
          <p:spPr>
            <a:xfrm>
              <a:off x="7179878" y="512788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/>
            <p:cNvSpPr/>
            <p:nvPr/>
          </p:nvSpPr>
          <p:spPr>
            <a:xfrm>
              <a:off x="7377992" y="543153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/>
            <p:cNvSpPr/>
            <p:nvPr/>
          </p:nvSpPr>
          <p:spPr>
            <a:xfrm>
              <a:off x="7330875" y="461927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/>
            <p:cNvSpPr/>
            <p:nvPr/>
          </p:nvSpPr>
          <p:spPr>
            <a:xfrm>
              <a:off x="7932353" y="445367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/>
            <p:cNvSpPr/>
            <p:nvPr/>
          </p:nvSpPr>
          <p:spPr>
            <a:xfrm>
              <a:off x="7587417" y="4336705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/>
            <p:cNvSpPr/>
            <p:nvPr/>
          </p:nvSpPr>
          <p:spPr>
            <a:xfrm>
              <a:off x="7773603" y="469542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/>
            <p:cNvSpPr/>
            <p:nvPr/>
          </p:nvSpPr>
          <p:spPr>
            <a:xfrm>
              <a:off x="7540300" y="479155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0" name="直線コネクタ 19"/>
          <p:cNvCxnSpPr/>
          <p:nvPr/>
        </p:nvCxnSpPr>
        <p:spPr>
          <a:xfrm>
            <a:off x="5897532" y="2967062"/>
            <a:ext cx="1774942" cy="305307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546113" y="3790322"/>
            <a:ext cx="2661373" cy="188304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円弧 22"/>
          <p:cNvSpPr/>
          <p:nvPr/>
        </p:nvSpPr>
        <p:spPr>
          <a:xfrm>
            <a:off x="3761645" y="4015677"/>
            <a:ext cx="3449164" cy="3781625"/>
          </a:xfrm>
          <a:prstGeom prst="arc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446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マージンを用いて分類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決定境界と、最も近いサンプルの距離 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ユークリッド距離</a:t>
            </a:r>
            <a:r>
              <a:rPr kumimoji="1" lang="en-US" altLang="ja-JP" dirty="0" smtClean="0"/>
              <a:t>) </a:t>
            </a:r>
            <a:r>
              <a:rPr kumimoji="1" lang="ja-JP" altLang="en-US" dirty="0" smtClean="0"/>
              <a:t>が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最も大きくなるようにする</a:t>
            </a:r>
            <a:endParaRPr kumimoji="1" lang="en-US" altLang="ja-JP" dirty="0" smtClean="0"/>
          </a:p>
          <a:p>
            <a:endParaRPr lang="en-US" altLang="ja-JP" dirty="0"/>
          </a:p>
          <a:p>
            <a:r>
              <a:rPr kumimoji="1" lang="ja-JP" altLang="en-US" dirty="0" smtClean="0"/>
              <a:t>この距離 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マージン</a:t>
            </a:r>
            <a:r>
              <a:rPr kumimoji="1" lang="en-US" altLang="ja-JP" dirty="0" smtClean="0"/>
              <a:t>) </a:t>
            </a:r>
            <a:r>
              <a:rPr kumimoji="1" lang="ja-JP" altLang="en-US" dirty="0" smtClean="0"/>
              <a:t>を</a:t>
            </a:r>
            <a:r>
              <a:rPr kumimoji="1" lang="ja-JP" altLang="en-US" dirty="0" smtClean="0">
                <a:solidFill>
                  <a:srgbClr val="FF0000"/>
                </a:solidFill>
              </a:rPr>
              <a:t>最大化</a:t>
            </a:r>
            <a:r>
              <a:rPr kumimoji="1" lang="ja-JP" altLang="en-US" dirty="0" smtClean="0"/>
              <a:t>する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決定境界を決める</a:t>
            </a:r>
            <a:endParaRPr lang="en-US" altLang="ja-JP" dirty="0" smtClean="0"/>
          </a:p>
          <a:p>
            <a:endParaRPr kumimoji="1" lang="en-US" altLang="ja-JP" dirty="0"/>
          </a:p>
          <a:p>
            <a:r>
              <a:rPr lang="ja-JP" altLang="en-US" dirty="0" smtClean="0"/>
              <a:t>サポートベクトル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決定境界に最も近いサンプル点</a:t>
            </a:r>
            <a:endParaRPr kumimoji="1" lang="en-US" altLang="ja-JP" dirty="0" smtClean="0"/>
          </a:p>
          <a:p>
            <a:pPr lvl="1"/>
            <a:r>
              <a:rPr lang="ja-JP" altLang="en-US" dirty="0"/>
              <a:t>サポートベクトルのみを用いる</a:t>
            </a:r>
            <a:endParaRPr kumimoji="1" lang="en-US" altLang="ja-JP" dirty="0" smtClean="0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5175601" y="2967062"/>
            <a:ext cx="3234974" cy="3234974"/>
            <a:chOff x="6478529" y="4036398"/>
            <a:chExt cx="1800000" cy="1800000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6478529" y="4036398"/>
              <a:ext cx="1800000" cy="1800000"/>
              <a:chOff x="6326129" y="3883998"/>
              <a:chExt cx="1800000" cy="180000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 flipV="1">
                <a:off x="6419287" y="3883998"/>
                <a:ext cx="0" cy="18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>
                <a:off x="6326129" y="5582785"/>
                <a:ext cx="18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楕円 6"/>
            <p:cNvSpPr/>
            <p:nvPr/>
          </p:nvSpPr>
          <p:spPr>
            <a:xfrm>
              <a:off x="6727825" y="513499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/>
            <p:cNvSpPr/>
            <p:nvPr/>
          </p:nvSpPr>
          <p:spPr>
            <a:xfrm>
              <a:off x="6880225" y="528739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/>
            <p:cNvSpPr/>
            <p:nvPr/>
          </p:nvSpPr>
          <p:spPr>
            <a:xfrm>
              <a:off x="6974458" y="493662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/>
            <p:cNvSpPr/>
            <p:nvPr/>
          </p:nvSpPr>
          <p:spPr>
            <a:xfrm>
              <a:off x="7179878" y="512788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/>
            <p:cNvSpPr/>
            <p:nvPr/>
          </p:nvSpPr>
          <p:spPr>
            <a:xfrm>
              <a:off x="7377992" y="543153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/>
            <p:cNvSpPr/>
            <p:nvPr/>
          </p:nvSpPr>
          <p:spPr>
            <a:xfrm>
              <a:off x="7330875" y="461927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/>
            <p:cNvSpPr/>
            <p:nvPr/>
          </p:nvSpPr>
          <p:spPr>
            <a:xfrm>
              <a:off x="7932353" y="445367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/>
            <p:cNvSpPr/>
            <p:nvPr/>
          </p:nvSpPr>
          <p:spPr>
            <a:xfrm>
              <a:off x="7587417" y="4336705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/>
            <p:cNvSpPr/>
            <p:nvPr/>
          </p:nvSpPr>
          <p:spPr>
            <a:xfrm>
              <a:off x="7773603" y="469542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/>
            <p:cNvSpPr/>
            <p:nvPr/>
          </p:nvSpPr>
          <p:spPr>
            <a:xfrm>
              <a:off x="7540300" y="479155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0" name="直線コネクタ 19"/>
          <p:cNvCxnSpPr/>
          <p:nvPr/>
        </p:nvCxnSpPr>
        <p:spPr>
          <a:xfrm>
            <a:off x="5625050" y="3620711"/>
            <a:ext cx="2248053" cy="2040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>
            <a:off x="5343025" y="3921271"/>
            <a:ext cx="2248053" cy="2040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>
            <a:off x="5876782" y="3300632"/>
            <a:ext cx="2248053" cy="2040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/>
          <p:cNvCxnSpPr/>
          <p:nvPr/>
        </p:nvCxnSpPr>
        <p:spPr>
          <a:xfrm flipV="1">
            <a:off x="6126956" y="3766219"/>
            <a:ext cx="264319" cy="310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/>
          <p:cNvCxnSpPr/>
          <p:nvPr/>
        </p:nvCxnSpPr>
        <p:spPr>
          <a:xfrm flipV="1">
            <a:off x="5911282" y="4123912"/>
            <a:ext cx="264319" cy="310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98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/>
              <a:t>次項以降で必要な前提知識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ラグランジュ未定乗数法</a:t>
                </a:r>
                <a:endParaRPr kumimoji="1" lang="en-US" altLang="ja-JP" dirty="0" smtClean="0"/>
              </a:p>
              <a:p>
                <a:pPr lvl="1"/>
                <a:r>
                  <a:rPr kumimoji="1" lang="ja-JP" altLang="en-US" dirty="0" smtClean="0"/>
                  <a:t>目的関数の最大化や最小化を行う際に用いられる手法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制約条件が等式の場合に適用される</a:t>
                </a:r>
                <a:endParaRPr lang="en-US" altLang="ja-JP" dirty="0" smtClean="0"/>
              </a:p>
              <a:p>
                <a:pPr lvl="1"/>
                <a:r>
                  <a:rPr kumimoji="1" lang="ja-JP" altLang="en-US" dirty="0"/>
                  <a:t>制約</a:t>
                </a:r>
                <a:r>
                  <a:rPr kumimoji="1" lang="ja-JP" altLang="en-US" dirty="0" smtClean="0"/>
                  <a:t>条件の数だけ、ラグランジュ未定乗数を導入する</a:t>
                </a:r>
                <a:endParaRPr kumimoji="1" lang="en-US" altLang="ja-JP" dirty="0" smtClean="0"/>
              </a:p>
              <a:p>
                <a:r>
                  <a:rPr lang="en-US" altLang="ja-JP" dirty="0" smtClean="0"/>
                  <a:t>KKT</a:t>
                </a:r>
                <a:r>
                  <a:rPr lang="ja-JP" altLang="en-US" dirty="0" smtClean="0"/>
                  <a:t>条件 </a:t>
                </a:r>
                <a:r>
                  <a:rPr lang="en-US" altLang="ja-JP" dirty="0" smtClean="0"/>
                  <a:t>(</a:t>
                </a:r>
                <a:r>
                  <a:rPr lang="en-US" altLang="ja-JP" dirty="0" err="1" smtClean="0"/>
                  <a:t>Karush</a:t>
                </a:r>
                <a:r>
                  <a:rPr lang="en-US" altLang="ja-JP" dirty="0" smtClean="0"/>
                  <a:t>-Kuhn-Tucker)</a:t>
                </a:r>
              </a:p>
              <a:p>
                <a:pPr lvl="1"/>
                <a:r>
                  <a:rPr kumimoji="1" lang="ja-JP" altLang="en-US" dirty="0" smtClean="0"/>
                  <a:t>制約条件を不等式に拡張する際に導入する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極値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最大値、最小値</a:t>
                </a:r>
                <a:r>
                  <a:rPr lang="en-US" altLang="ja-JP" dirty="0" smtClean="0"/>
                  <a:t>) </a:t>
                </a:r>
                <a:r>
                  <a:rPr lang="ja-JP" altLang="en-US" dirty="0" smtClean="0"/>
                  <a:t>が満たさなければならない条件</a:t>
                </a:r>
                <a:endParaRPr kumimoji="1" lang="en-US" altLang="ja-JP" dirty="0"/>
              </a:p>
              <a:p>
                <a:r>
                  <a:rPr kumimoji="1" lang="ja-JP" altLang="en-US" dirty="0" smtClean="0"/>
                  <a:t>アバウトに書くと</a:t>
                </a:r>
                <a:endParaRPr kumimoji="1" lang="en-US" altLang="ja-JP" dirty="0" smtClean="0"/>
              </a:p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𝑳</m:t>
                    </m:r>
                    <m:d>
                      <m:d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ja-JP" i="1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kumimoji="1" lang="en-US" altLang="ja-JP" i="1" dirty="0">
                            <a:latin typeface="Cambria Math" panose="02040503050406030204" pitchFamily="18" charset="0"/>
                          </a:rPr>
                          <m:t>μ</m:t>
                        </m:r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ja-JP" b="1" i="1" dirty="0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sup>
                      <m:e>
                        <m:sSub>
                          <m:sSubPr>
                            <m:ctrlP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>
                                <a:latin typeface="Cambria Math" panose="02040503050406030204" pitchFamily="18" charset="0"/>
                              </a:rPr>
                              <m:t>λ</m:t>
                            </m:r>
                          </m:e>
                          <m:sub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b>
                            <m:r>
                              <a:rPr lang="en-US" altLang="ja-JP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ja-JP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nary>
                      <m:naryPr>
                        <m:chr m:val="∑"/>
                        <m:limLoc m:val="subSup"/>
                        <m:ctrlPr>
                          <a:rPr kumimoji="1"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1"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𝒋</m:t>
                        </m:r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1" lang="en-US" altLang="ja-JP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𝒓</m:t>
                        </m:r>
                      </m:sup>
                      <m:e>
                        <m:sSub>
                          <m:sSubPr>
                            <m:ctrlP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ja-JP" i="1" dirty="0">
                                <a:latin typeface="Cambria Math" panose="02040503050406030204" pitchFamily="18" charset="0"/>
                              </a:rPr>
                              <m:t>μ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sSub>
                          <m:sSubPr>
                            <m:ctrlP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ja-JP" b="1" i="1" dirty="0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kumimoji="1" lang="en-US" altLang="ja-JP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</m:t>
                    </m:r>
                  </m:oMath>
                </a14:m>
                <a:endParaRPr kumimoji="1" lang="en-US" altLang="ja-JP" dirty="0" smtClean="0"/>
              </a:p>
              <a:p>
                <a:pPr lvl="3"/>
                <a:endParaRPr lang="en-US" altLang="ja-JP" dirty="0"/>
              </a:p>
              <a:p>
                <a:r>
                  <a:rPr lang="ja-JP" altLang="en-US" dirty="0"/>
                  <a:t>制約</a:t>
                </a:r>
                <a:r>
                  <a:rPr lang="ja-JP" altLang="en-US" dirty="0" smtClean="0"/>
                  <a:t>条件</a:t>
                </a:r>
                <a:r>
                  <a:rPr lang="en-US" altLang="ja-JP" dirty="0" smtClean="0"/>
                  <a:t>: </a:t>
                </a:r>
                <a:r>
                  <a:rPr lang="ja-JP" altLang="en-US" dirty="0" smtClean="0"/>
                  <a:t>　　　　　　　　</a:t>
                </a:r>
                <a:r>
                  <a:rPr lang="en-US" altLang="ja-JP" dirty="0" smtClean="0"/>
                  <a:t>KKT</a:t>
                </a:r>
                <a:r>
                  <a:rPr lang="ja-JP" altLang="en-US" dirty="0" smtClean="0"/>
                  <a:t>条件</a:t>
                </a:r>
                <a:r>
                  <a:rPr lang="en-US" altLang="ja-JP" dirty="0" smtClean="0"/>
                  <a:t>: </a:t>
                </a:r>
                <a:endParaRPr kumimoji="1" lang="en-US" altLang="ja-JP" dirty="0" smtClean="0"/>
              </a:p>
              <a:p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40359" y="5553036"/>
            <a:ext cx="12846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ラグランジュ関数</a:t>
            </a:r>
            <a:endParaRPr kumimoji="1" lang="en-US" altLang="ja-JP" sz="1050" dirty="0" smtClean="0"/>
          </a:p>
          <a:p>
            <a:r>
              <a:rPr lang="en-US" altLang="ja-JP" sz="1050" dirty="0"/>
              <a:t>x</a:t>
            </a:r>
            <a:r>
              <a:rPr lang="ja-JP" altLang="en-US" sz="1050" dirty="0" smtClean="0"/>
              <a:t>の横は未定乗数</a:t>
            </a:r>
            <a:endParaRPr lang="en-US" altLang="ja-JP" sz="1050" dirty="0" smtClean="0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74410" y="5553036"/>
            <a:ext cx="12846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050" dirty="0" smtClean="0"/>
              <a:t>目的関数</a:t>
            </a:r>
            <a:endParaRPr kumimoji="1" lang="ja-JP" altLang="en-US" sz="1050" dirty="0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248748" y="5553036"/>
            <a:ext cx="16565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 smtClean="0"/>
              <a:t>制約条件</a:t>
            </a:r>
            <a:r>
              <a:rPr lang="en-US" altLang="ja-JP" sz="1050" dirty="0" smtClean="0"/>
              <a:t>1 </a:t>
            </a:r>
            <a:r>
              <a:rPr lang="ja-JP" altLang="en-US" sz="1050" dirty="0" smtClean="0"/>
              <a:t>✕ 未定乗数</a:t>
            </a:r>
            <a:r>
              <a:rPr lang="en-US" altLang="ja-JP" sz="1050" dirty="0" smtClean="0"/>
              <a:t>1</a:t>
            </a:r>
            <a:endParaRPr kumimoji="1" lang="ja-JP" altLang="en-US" sz="1050" dirty="0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5059032" y="5553036"/>
            <a:ext cx="16565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 smtClean="0"/>
              <a:t>制約条件</a:t>
            </a:r>
            <a:r>
              <a:rPr lang="en-US" altLang="ja-JP" sz="1050" dirty="0"/>
              <a:t>2</a:t>
            </a:r>
            <a:r>
              <a:rPr lang="en-US" altLang="ja-JP" sz="1050" dirty="0" smtClean="0"/>
              <a:t> </a:t>
            </a:r>
            <a:r>
              <a:rPr lang="ja-JP" altLang="en-US" sz="1050" dirty="0" smtClean="0"/>
              <a:t>✕ 未定乗数</a:t>
            </a:r>
            <a:r>
              <a:rPr lang="en-US" altLang="ja-JP" sz="1050" dirty="0"/>
              <a:t>2</a:t>
            </a:r>
            <a:endParaRPr kumimoji="1" lang="ja-JP" altLang="en-US" sz="105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230763" y="4900292"/>
            <a:ext cx="16565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 smtClean="0"/>
              <a:t>最大化</a:t>
            </a:r>
            <a:r>
              <a:rPr lang="ja-JP" altLang="en-US" sz="1050" dirty="0"/>
              <a:t>のとき</a:t>
            </a:r>
            <a:r>
              <a:rPr lang="ja-JP" altLang="en-US" sz="1050" dirty="0" smtClean="0"/>
              <a:t>はマイナス</a:t>
            </a:r>
            <a:endParaRPr lang="en-US" altLang="ja-JP" sz="1050" dirty="0" smtClean="0"/>
          </a:p>
          <a:p>
            <a:r>
              <a:rPr kumimoji="1" lang="ja-JP" altLang="en-US" sz="1050" dirty="0" smtClean="0"/>
              <a:t>最小化</a:t>
            </a:r>
            <a:r>
              <a:rPr kumimoji="1" lang="ja-JP" altLang="en-US" sz="1050" dirty="0"/>
              <a:t>のとき</a:t>
            </a:r>
            <a:r>
              <a:rPr kumimoji="1" lang="ja-JP" altLang="en-US" sz="1050" dirty="0" smtClean="0"/>
              <a:t>はプラス</a:t>
            </a:r>
            <a:endParaRPr kumimoji="1" lang="ja-JP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テキスト ボックス 10"/>
              <p:cNvSpPr txBox="1"/>
              <p:nvPr/>
            </p:nvSpPr>
            <p:spPr>
              <a:xfrm>
                <a:off x="1928735" y="5932775"/>
                <a:ext cx="2361210" cy="4248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ja-JP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ja-JP" sz="105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kumimoji="1" lang="en-US" altLang="ja-JP" sz="105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kumimoji="1" lang="en-US" altLang="ja-JP" sz="105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kumimoji="1" lang="en-US" altLang="ja-JP" sz="105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kumimoji="1" lang="en-US" altLang="ja-JP" sz="1050" b="0" i="1" smtClean="0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</m:den>
                      </m:f>
                      <m:r>
                        <a:rPr lang="en-US" altLang="ja-JP" sz="105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1050" i="1">
                          <a:latin typeface="Cambria Math" panose="02040503050406030204" pitchFamily="18" charset="0"/>
                        </a:rPr>
                        <m:t>=0,</m:t>
                      </m:r>
                      <m:f>
                        <m:f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m:rPr>
                              <m:sty m:val="p"/>
                            </m:rPr>
                            <a:rPr lang="en-US" altLang="ja-JP" sz="1050" i="1" smtClean="0">
                              <a:latin typeface="Cambria Math" panose="02040503050406030204" pitchFamily="18" charset="0"/>
                            </a:rPr>
                            <m:t>μ</m:t>
                          </m:r>
                        </m:den>
                      </m:f>
                      <m:r>
                        <a:rPr lang="en-US" altLang="ja-JP" sz="105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ja-JP" sz="1050" i="1">
                          <a:latin typeface="Cambria Math" panose="02040503050406030204" pitchFamily="18" charset="0"/>
                        </a:rPr>
                        <m:t>=0,…</m:t>
                      </m:r>
                    </m:oMath>
                  </m:oMathPara>
                </a14:m>
                <a:endParaRPr kumimoji="1" lang="ja-JP" altLang="en-US" sz="1050" dirty="0"/>
              </a:p>
            </p:txBody>
          </p:sp>
        </mc:Choice>
        <mc:Fallback>
          <p:sp>
            <p:nvSpPr>
              <p:cNvPr id="11" name="テキスト ボックス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35" y="5932775"/>
                <a:ext cx="2361210" cy="4248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テキスト ボックス 11"/>
          <p:cNvSpPr txBox="1"/>
          <p:nvPr/>
        </p:nvSpPr>
        <p:spPr>
          <a:xfrm>
            <a:off x="2143920" y="6344437"/>
            <a:ext cx="17455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50" dirty="0" smtClean="0"/>
              <a:t>各変数で偏微分した値が</a:t>
            </a:r>
            <a:r>
              <a:rPr lang="en-US" altLang="ja-JP" sz="1050" dirty="0" smtClean="0"/>
              <a:t>0</a:t>
            </a:r>
            <a:endParaRPr kumimoji="1" lang="ja-JP" altLang="en-US" sz="10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テキスト ボックス 12"/>
              <p:cNvSpPr txBox="1"/>
              <p:nvPr/>
            </p:nvSpPr>
            <p:spPr>
              <a:xfrm>
                <a:off x="5464647" y="5856664"/>
                <a:ext cx="2361210" cy="577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5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altLang="ja-JP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altLang="ja-JP" sz="10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05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ja-JP" sz="105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ja-JP" sz="105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kumimoji="1" lang="ja-JP" altLang="en-US" sz="1050" dirty="0" smtClean="0"/>
                  <a:t>          制約条件の符号</a:t>
                </a:r>
                <a:endParaRPr kumimoji="1" lang="en-US" altLang="ja-JP" sz="105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105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ja-JP" sz="105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ja-JP" sz="1050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kumimoji="1" lang="ja-JP" altLang="en-US" sz="1050" dirty="0" smtClean="0"/>
                  <a:t>               未定乗数が</a:t>
                </a:r>
                <a:r>
                  <a:rPr kumimoji="1" lang="en-US" altLang="ja-JP" sz="1050" dirty="0" smtClean="0"/>
                  <a:t>0</a:t>
                </a:r>
                <a:r>
                  <a:rPr kumimoji="1" lang="ja-JP" altLang="en-US" sz="1050" dirty="0" smtClean="0"/>
                  <a:t>以上</a:t>
                </a:r>
                <a:endParaRPr kumimoji="1" lang="en-US" altLang="ja-JP" sz="105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sz="10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ja-JP" sz="105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ja-JP" sz="105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altLang="ja-JP" sz="105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1050" b="1" i="1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b>
                        <m:r>
                          <a:rPr lang="en-US" altLang="ja-JP" sz="105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en-US" altLang="ja-JP" sz="105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105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ja-JP" sz="105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sz="105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kumimoji="1" lang="ja-JP" altLang="en-US" sz="1050" dirty="0" smtClean="0"/>
                  <a:t>      積が</a:t>
                </a:r>
                <a:r>
                  <a:rPr kumimoji="1" lang="en-US" altLang="ja-JP" sz="1050" dirty="0" smtClean="0"/>
                  <a:t>0</a:t>
                </a:r>
                <a:endParaRPr kumimoji="1" lang="ja-JP" altLang="en-US" sz="1050" dirty="0"/>
              </a:p>
            </p:txBody>
          </p:sp>
        </mc:Choice>
        <mc:Fallback>
          <p:sp>
            <p:nvSpPr>
              <p:cNvPr id="13" name="テキスト ボックス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4647" y="5856664"/>
                <a:ext cx="2361210" cy="577081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322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識別関数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ja-JP" altLang="en-US" dirty="0" smtClean="0"/>
                  <a:t>学習サンプル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en-US" altLang="ja-JP" dirty="0" smtClean="0"/>
              </a:p>
              <a:p>
                <a:r>
                  <a:rPr lang="ja-JP" altLang="en-US" dirty="0" smtClean="0"/>
                  <a:t>ラベルの値 </a:t>
                </a:r>
                <a:r>
                  <a:rPr lang="en-US" altLang="ja-JP" dirty="0" smtClean="0"/>
                  <a:t>(</a:t>
                </a:r>
                <a:r>
                  <a:rPr lang="ja-JP" altLang="en-US" dirty="0" smtClean="0"/>
                  <a:t>教師信号</a:t>
                </a:r>
                <a:r>
                  <a:rPr lang="en-US" altLang="ja-JP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kumimoji="1" lang="ja-JP" altLang="en-US" dirty="0" smtClean="0"/>
                  <a:t>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ja-JP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dirty="0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kumimoji="1" lang="ja-JP" altLang="en-US" dirty="0" smtClean="0"/>
                  <a:t>で構成される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en-US" altLang="ja-JP" dirty="0" smtClean="0"/>
                  <a:t>(</a:t>
                </a:r>
                <a:r>
                  <a:rPr kumimoji="1" lang="ja-JP" altLang="en-US" dirty="0" smtClean="0"/>
                  <a:t>二値分類のため</a:t>
                </a:r>
                <a:r>
                  <a:rPr kumimoji="1" lang="en-US" altLang="ja-JP" dirty="0" smtClean="0"/>
                  <a:t>)</a:t>
                </a:r>
                <a:endParaRPr lang="en-US" altLang="ja-JP" dirty="0"/>
              </a:p>
              <a:p>
                <a14:m>
                  <m:oMath xmlns:m="http://schemas.openxmlformats.org/officeDocument/2006/math">
                    <m:r>
                      <a:rPr kumimoji="1" lang="en-US" altLang="ja-JP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kumimoji="1"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ja-JP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kumimoji="1"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kumimoji="1"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kumimoji="1"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kumimoji="1"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kumimoji="1" lang="en-US" altLang="ja-JP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kumimoji="1"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kumimoji="1"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ja-JP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</m:oMath>
                </a14:m>
                <a:endParaRPr kumimoji="1" lang="en-US" altLang="ja-JP" sz="2400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:−1 </m:t>
                    </m:r>
                    <m:d>
                      <m:dPr>
                        <m:ctrlP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r>
                  <a:rPr lang="en-US" altLang="ja-JP" b="1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altLang="ja-JP" b="1" i="1" dirty="0" smtClean="0">
                    <a:latin typeface="Cambria Math" panose="02040503050406030204" pitchFamily="18" charset="0"/>
                  </a:rPr>
                </a:br>
                <a:r>
                  <a:rPr lang="en-US" altLang="ja-JP" b="1" i="1" dirty="0" smtClean="0">
                    <a:latin typeface="Cambria Math" panose="02040503050406030204" pitchFamily="18" charset="0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ja-JP" i="1">
                        <a:latin typeface="Cambria Math" panose="02040503050406030204" pitchFamily="18" charset="0"/>
                      </a:rPr>
                      <m:t>1 </m:t>
                    </m:r>
                    <m:d>
                      <m:dPr>
                        <m:ctrlPr>
                          <a:rPr lang="en-US" altLang="ja-JP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ja-JP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ja-JP" b="1" i="1" smtClean="0"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</m:oMath>
                </a14:m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kumimoji="1" lang="ja-JP" altLang="en-US" dirty="0" smtClean="0"/>
                  <a:t>重みベクトル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kumimoji="1" lang="en-US" altLang="ja-JP" b="0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kumimoji="1" lang="ja-JP" altLang="en-US" dirty="0" smtClean="0"/>
                  <a:t>バイアス</a:t>
                </a:r>
                <a:endParaRPr kumimoji="1" lang="en-US" altLang="ja-JP" dirty="0" smtClean="0"/>
              </a:p>
              <a:p>
                <a:pPr/>
                <a:r>
                  <a:rPr lang="ja-JP" altLang="en-US" dirty="0" smtClean="0"/>
                  <a:t>境界</a:t>
                </a:r>
                <a:r>
                  <a:rPr lang="ja-JP" altLang="en-US" dirty="0"/>
                  <a:t>から</a:t>
                </a:r>
                <a:r>
                  <a:rPr lang="ja-JP" altLang="en-US" dirty="0" smtClean="0"/>
                  <a:t>の距離と見ることができる</a:t>
                </a:r>
                <a:endParaRPr lang="en-US" altLang="ja-JP" dirty="0" smtClean="0"/>
              </a:p>
              <a:p>
                <a:pPr lvl="1"/>
                <a:r>
                  <a:rPr kumimoji="1" lang="ja-JP" altLang="en-US" dirty="0" smtClean="0"/>
                  <a:t>常に正なので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9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5175601" y="2967062"/>
            <a:ext cx="3234974" cy="3234974"/>
            <a:chOff x="6478529" y="4036398"/>
            <a:chExt cx="1800000" cy="1800000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6478529" y="4036398"/>
              <a:ext cx="1800000" cy="1800000"/>
              <a:chOff x="6326129" y="3883998"/>
              <a:chExt cx="1800000" cy="180000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 flipV="1">
                <a:off x="6419287" y="3883998"/>
                <a:ext cx="0" cy="18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>
                <a:off x="6326129" y="5582785"/>
                <a:ext cx="18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楕円 6"/>
            <p:cNvSpPr/>
            <p:nvPr/>
          </p:nvSpPr>
          <p:spPr>
            <a:xfrm>
              <a:off x="6727825" y="513499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/>
            <p:cNvSpPr/>
            <p:nvPr/>
          </p:nvSpPr>
          <p:spPr>
            <a:xfrm>
              <a:off x="6880225" y="528739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/>
            <p:cNvSpPr/>
            <p:nvPr/>
          </p:nvSpPr>
          <p:spPr>
            <a:xfrm>
              <a:off x="6974458" y="493662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/>
            <p:cNvSpPr/>
            <p:nvPr/>
          </p:nvSpPr>
          <p:spPr>
            <a:xfrm>
              <a:off x="7179878" y="512788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/>
            <p:cNvSpPr/>
            <p:nvPr/>
          </p:nvSpPr>
          <p:spPr>
            <a:xfrm>
              <a:off x="7377992" y="543153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/>
            <p:cNvSpPr/>
            <p:nvPr/>
          </p:nvSpPr>
          <p:spPr>
            <a:xfrm>
              <a:off x="7330875" y="461927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/>
            <p:cNvSpPr/>
            <p:nvPr/>
          </p:nvSpPr>
          <p:spPr>
            <a:xfrm>
              <a:off x="7932353" y="445367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/>
            <p:cNvSpPr/>
            <p:nvPr/>
          </p:nvSpPr>
          <p:spPr>
            <a:xfrm>
              <a:off x="7587417" y="4336705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/>
            <p:cNvSpPr/>
            <p:nvPr/>
          </p:nvSpPr>
          <p:spPr>
            <a:xfrm>
              <a:off x="7773603" y="469542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/>
            <p:cNvSpPr/>
            <p:nvPr/>
          </p:nvSpPr>
          <p:spPr>
            <a:xfrm>
              <a:off x="7540300" y="479155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9" name="直線コネクタ 18"/>
          <p:cNvCxnSpPr/>
          <p:nvPr/>
        </p:nvCxnSpPr>
        <p:spPr>
          <a:xfrm>
            <a:off x="5625050" y="3620711"/>
            <a:ext cx="2248053" cy="2040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343025" y="3921271"/>
            <a:ext cx="2248053" cy="2040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876782" y="3300632"/>
            <a:ext cx="2248053" cy="2040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6126956" y="3766219"/>
            <a:ext cx="264319" cy="310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5911282" y="4123912"/>
            <a:ext cx="264319" cy="310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79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識別関数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線形識別関数 </a:t>
                </a:r>
                <a:r>
                  <a:rPr kumimoji="1" lang="en-US" altLang="ja-JP" dirty="0" smtClean="0"/>
                  <a:t>(</a:t>
                </a:r>
                <a:r>
                  <a:rPr kumimoji="1" lang="ja-JP" altLang="en-US" dirty="0" smtClean="0"/>
                  <a:t>先程の式のパラメータ部分を抜き出したもの</a:t>
                </a:r>
                <a:r>
                  <a:rPr kumimoji="1" lang="en-US" altLang="ja-JP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ja-JP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    : </m:t>
                    </m:r>
                  </m:oMath>
                </a14:m>
                <a:r>
                  <a:rPr kumimoji="1" lang="ja-JP" altLang="en-US" dirty="0" smtClean="0"/>
                  <a:t>境界面そのもの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ja-JP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    : </m:t>
                    </m:r>
                  </m:oMath>
                </a14:m>
                <a:r>
                  <a:rPr kumimoji="1" lang="ja-JP" altLang="en-US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青い</a:t>
                </a:r>
                <a:r>
                  <a:rPr kumimoji="1" lang="ja-JP" altLang="en-US" dirty="0" smtClean="0"/>
                  <a:t>クラスを代入</a:t>
                </a:r>
                <a:endParaRPr kumimoji="1" lang="en-US" altLang="ja-JP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ja-JP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 : </m:t>
                    </m:r>
                  </m:oMath>
                </a14:m>
                <a:r>
                  <a:rPr kumimoji="1" lang="ja-JP" altLang="en-US" dirty="0" smtClean="0">
                    <a:solidFill>
                      <a:schemeClr val="accent3">
                        <a:lumMod val="75000"/>
                      </a:schemeClr>
                    </a:solidFill>
                  </a:rPr>
                  <a:t>赤い</a:t>
                </a:r>
                <a:r>
                  <a:rPr kumimoji="1" lang="ja-JP" altLang="en-US" dirty="0" smtClean="0"/>
                  <a:t>クラスを代入</a:t>
                </a:r>
                <a:endParaRPr kumimoji="1" lang="en-US" altLang="ja-JP" dirty="0" smtClean="0"/>
              </a:p>
              <a:p>
                <a:pPr lvl="1"/>
                <a:r>
                  <a:rPr lang="ja-JP" altLang="en-US" dirty="0" smtClean="0"/>
                  <a:t>この条件のもと</a:t>
                </a:r>
                <a:r>
                  <a:rPr lang="en-US" altLang="ja-JP" dirty="0" smtClean="0"/>
                  <a:t>w</a:t>
                </a:r>
                <a:r>
                  <a:rPr lang="ja-JP" altLang="en-US" dirty="0" smtClean="0"/>
                  <a:t>と</a:t>
                </a:r>
                <a:r>
                  <a:rPr lang="en-US" altLang="ja-JP" dirty="0" smtClean="0"/>
                  <a:t>b</a:t>
                </a:r>
                <a:r>
                  <a:rPr lang="ja-JP" altLang="en-US" dirty="0" smtClean="0"/>
                  <a:t>を求める</a:t>
                </a:r>
                <a:endParaRPr lang="en-US" altLang="ja-JP" dirty="0" smtClean="0"/>
              </a:p>
              <a:p>
                <a14:m>
                  <m:oMath xmlns:m="http://schemas.openxmlformats.org/officeDocument/2006/math"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ja-JP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kumimoji="1" lang="en-US" altLang="ja-JP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kumimoji="1" lang="en-US" altLang="ja-JP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1" lang="ja-JP" altLang="en-US" dirty="0" smtClean="0"/>
                  <a:t>の線上にデータを</a:t>
                </a:r>
                <a:r>
                  <a:rPr kumimoji="1" lang="en-US" altLang="ja-JP" dirty="0" smtClean="0"/>
                  <a:t>1</a:t>
                </a:r>
                <a:r>
                  <a:rPr kumimoji="1" lang="ja-JP" altLang="en-US" dirty="0" smtClean="0"/>
                  <a:t>つ</a:t>
                </a:r>
                <a:r>
                  <a:rPr kumimoji="1" lang="en-US" altLang="ja-JP" dirty="0" smtClean="0"/>
                  <a:t/>
                </a:r>
                <a:br>
                  <a:rPr kumimoji="1" lang="en-US" altLang="ja-JP" dirty="0" smtClean="0"/>
                </a:br>
                <a:r>
                  <a:rPr kumimoji="1" lang="ja-JP" altLang="en-US" dirty="0" smtClean="0"/>
                  <a:t>以上存在するようにする</a:t>
                </a:r>
                <a:endParaRPr kumimoji="1" lang="en-US" altLang="ja-JP" dirty="0" smtClean="0"/>
              </a:p>
              <a:p>
                <a:r>
                  <a:rPr lang="ja-JP" altLang="en-US" dirty="0" smtClean="0"/>
                  <a:t>その距離を最大化することが目的</a:t>
                </a:r>
                <a:endParaRPr lang="en-US" altLang="ja-JP" dirty="0" smtClean="0"/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ja-JP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ja-JP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kumimoji="1" lang="en-US" altLang="ja-JP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1" lang="en-US" altLang="ja-JP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r>
                  <a:rPr kumimoji="1" lang="ja-JP" altLang="en-US" dirty="0" smtClean="0"/>
                  <a:t>と表せる </a:t>
                </a:r>
                <a:r>
                  <a:rPr kumimoji="1" lang="en-US" altLang="ja-JP" dirty="0" smtClean="0"/>
                  <a:t>(</a:t>
                </a:r>
                <a14:m>
                  <m:oMath xmlns:m="http://schemas.openxmlformats.org/officeDocument/2006/math">
                    <m:r>
                      <a:rPr lang="en-US" altLang="ja-JP" b="1" i="1">
                        <a:latin typeface="Cambria Math" panose="02040503050406030204" pitchFamily="18" charset="0"/>
                      </a:rPr>
                      <m:t>𝒈</m:t>
                    </m:r>
                    <m:d>
                      <m:dPr>
                        <m:ctrlPr>
                          <a:rPr lang="en-US" altLang="ja-JP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ja-JP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,−</m:t>
                    </m:r>
                    <m:r>
                      <a:rPr lang="en-US" altLang="ja-JP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ja-JP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ja-JP" altLang="en-US" dirty="0" err="1" smtClean="0"/>
                  <a:t>を減</a:t>
                </a:r>
                <a:r>
                  <a:rPr kumimoji="1" lang="ja-JP" altLang="en-US" dirty="0" smtClean="0"/>
                  <a:t>算する</a:t>
                </a:r>
                <a:r>
                  <a:rPr kumimoji="1" lang="en-US" altLang="ja-JP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ja-JP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ja-JP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ja-JP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  <m:r>
                      <a:rPr kumimoji="1" lang="ja-JP" altLang="en-US" i="1" dirty="0" smtClean="0">
                        <a:latin typeface="Cambria Math" panose="02040503050406030204" pitchFamily="18" charset="0"/>
                      </a:rPr>
                      <m:t>を</m:t>
                    </m:r>
                  </m:oMath>
                </a14:m>
                <a:r>
                  <a:rPr kumimoji="1" lang="ja-JP" altLang="en-US" dirty="0" smtClean="0"/>
                  <a:t>最大化することを考える</a:t>
                </a:r>
                <a:endParaRPr kumimoji="1" lang="ja-JP" altLang="en-US" dirty="0"/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5" name="グループ化 4"/>
          <p:cNvGrpSpPr/>
          <p:nvPr/>
        </p:nvGrpSpPr>
        <p:grpSpPr>
          <a:xfrm>
            <a:off x="5175601" y="2967062"/>
            <a:ext cx="3234974" cy="3234974"/>
            <a:chOff x="6478529" y="4036398"/>
            <a:chExt cx="1800000" cy="1800000"/>
          </a:xfrm>
        </p:grpSpPr>
        <p:grpSp>
          <p:nvGrpSpPr>
            <p:cNvPr id="6" name="グループ化 5"/>
            <p:cNvGrpSpPr/>
            <p:nvPr/>
          </p:nvGrpSpPr>
          <p:grpSpPr>
            <a:xfrm>
              <a:off x="6478529" y="4036398"/>
              <a:ext cx="1800000" cy="1800000"/>
              <a:chOff x="6326129" y="3883998"/>
              <a:chExt cx="1800000" cy="1800000"/>
            </a:xfrm>
          </p:grpSpPr>
          <p:cxnSp>
            <p:nvCxnSpPr>
              <p:cNvPr id="17" name="直線矢印コネクタ 16"/>
              <p:cNvCxnSpPr/>
              <p:nvPr/>
            </p:nvCxnSpPr>
            <p:spPr>
              <a:xfrm flipV="1">
                <a:off x="6419287" y="3883998"/>
                <a:ext cx="0" cy="18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/>
              <p:cNvCxnSpPr/>
              <p:nvPr/>
            </p:nvCxnSpPr>
            <p:spPr>
              <a:xfrm>
                <a:off x="6326129" y="5582785"/>
                <a:ext cx="180000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楕円 6"/>
            <p:cNvSpPr/>
            <p:nvPr/>
          </p:nvSpPr>
          <p:spPr>
            <a:xfrm>
              <a:off x="6727825" y="513499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楕円 7"/>
            <p:cNvSpPr/>
            <p:nvPr/>
          </p:nvSpPr>
          <p:spPr>
            <a:xfrm>
              <a:off x="6880225" y="5287392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/>
            <p:cNvSpPr/>
            <p:nvPr/>
          </p:nvSpPr>
          <p:spPr>
            <a:xfrm>
              <a:off x="6974458" y="493662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楕円 9"/>
            <p:cNvSpPr/>
            <p:nvPr/>
          </p:nvSpPr>
          <p:spPr>
            <a:xfrm>
              <a:off x="7179878" y="512788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楕円 10"/>
            <p:cNvSpPr/>
            <p:nvPr/>
          </p:nvSpPr>
          <p:spPr>
            <a:xfrm>
              <a:off x="7377992" y="5431535"/>
              <a:ext cx="94233" cy="94233"/>
            </a:xfrm>
            <a:prstGeom prst="ellipse">
              <a:avLst/>
            </a:prstGeom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楕円 11"/>
            <p:cNvSpPr/>
            <p:nvPr/>
          </p:nvSpPr>
          <p:spPr>
            <a:xfrm>
              <a:off x="7330875" y="461927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3" name="楕円 12"/>
            <p:cNvSpPr/>
            <p:nvPr/>
          </p:nvSpPr>
          <p:spPr>
            <a:xfrm>
              <a:off x="7932353" y="445367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4" name="楕円 13"/>
            <p:cNvSpPr/>
            <p:nvPr/>
          </p:nvSpPr>
          <p:spPr>
            <a:xfrm>
              <a:off x="7587417" y="4336705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楕円 14"/>
            <p:cNvSpPr/>
            <p:nvPr/>
          </p:nvSpPr>
          <p:spPr>
            <a:xfrm>
              <a:off x="7773603" y="4695424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楕円 15"/>
            <p:cNvSpPr/>
            <p:nvPr/>
          </p:nvSpPr>
          <p:spPr>
            <a:xfrm>
              <a:off x="7540300" y="4791558"/>
              <a:ext cx="94233" cy="9423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9" name="直線コネクタ 18"/>
          <p:cNvCxnSpPr/>
          <p:nvPr/>
        </p:nvCxnSpPr>
        <p:spPr>
          <a:xfrm>
            <a:off x="5625050" y="3620711"/>
            <a:ext cx="2248053" cy="2040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>
            <a:off x="5343025" y="3921271"/>
            <a:ext cx="2248053" cy="2040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/>
        </p:nvCxnSpPr>
        <p:spPr>
          <a:xfrm>
            <a:off x="5876782" y="3300632"/>
            <a:ext cx="2248053" cy="20403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6126956" y="3766219"/>
            <a:ext cx="264319" cy="310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/>
          <p:cNvCxnSpPr/>
          <p:nvPr/>
        </p:nvCxnSpPr>
        <p:spPr>
          <a:xfrm flipV="1">
            <a:off x="5911282" y="4123912"/>
            <a:ext cx="264319" cy="310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テキスト ボックス 23"/>
              <p:cNvSpPr txBox="1"/>
              <p:nvPr/>
            </p:nvSpPr>
            <p:spPr>
              <a:xfrm>
                <a:off x="5792994" y="3118883"/>
                <a:ext cx="1058632" cy="307777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>
          <p:sp>
            <p:nvSpPr>
              <p:cNvPr id="24" name="テキスト ボックス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2994" y="3118883"/>
                <a:ext cx="1058632" cy="307777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テキスト ボックス 24"/>
              <p:cNvSpPr txBox="1"/>
              <p:nvPr/>
            </p:nvSpPr>
            <p:spPr>
              <a:xfrm>
                <a:off x="6520749" y="5857811"/>
                <a:ext cx="1058632" cy="307777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>
          <p:sp>
            <p:nvSpPr>
              <p:cNvPr id="25" name="テキスト ボックス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49" y="5857811"/>
                <a:ext cx="1058632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テキスト ボックス 25"/>
              <p:cNvSpPr txBox="1"/>
              <p:nvPr/>
            </p:nvSpPr>
            <p:spPr>
              <a:xfrm>
                <a:off x="6777981" y="4967257"/>
                <a:ext cx="1058632" cy="307777"/>
              </a:xfrm>
              <a:prstGeom prst="rect">
                <a:avLst/>
              </a:prstGeom>
              <a:solidFill>
                <a:schemeClr val="bg1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ja-JP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ja-JP" sz="1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ja-JP" altLang="en-US" sz="1400" dirty="0"/>
              </a:p>
            </p:txBody>
          </p:sp>
        </mc:Choice>
        <mc:Fallback>
          <p:sp>
            <p:nvSpPr>
              <p:cNvPr id="26" name="テキスト ボックス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7981" y="4967257"/>
                <a:ext cx="1058632" cy="307777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テキスト ボックス 26"/>
              <p:cNvSpPr txBox="1"/>
              <p:nvPr/>
            </p:nvSpPr>
            <p:spPr>
              <a:xfrm>
                <a:off x="5624592" y="3935294"/>
                <a:ext cx="550159" cy="417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ja-JP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ja-JP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ja-JP" sz="105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kumimoji="1" lang="ja-JP" altLang="en-US" sz="1050" dirty="0"/>
              </a:p>
            </p:txBody>
          </p:sp>
        </mc:Choice>
        <mc:Fallback>
          <p:sp>
            <p:nvSpPr>
              <p:cNvPr id="27" name="テキスト ボックス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592" y="3935294"/>
                <a:ext cx="550159" cy="4175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431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制約条件の決定</a:t>
            </a:r>
            <a:endParaRPr kumimoji="1" lang="ja-JP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コンテンツ プレースホルダー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ja-JP" altLang="en-US" dirty="0" smtClean="0"/>
                  <a:t>最も近いサンプル点の距離が</a:t>
                </a:r>
                <a:r>
                  <a:rPr kumimoji="1" lang="en-US" altLang="ja-JP" dirty="0" smtClean="0"/>
                  <a:t>1</a:t>
                </a:r>
                <a:r>
                  <a:rPr kumimoji="1" lang="ja-JP" altLang="en-US" dirty="0" smtClean="0"/>
                  <a:t>である</a:t>
                </a:r>
                <a:endParaRPr kumimoji="1" lang="en-US" altLang="ja-JP" dirty="0" smtClean="0"/>
              </a:p>
              <a:p>
                <a:endParaRPr kumimoji="1" lang="en-US" altLang="ja-JP" dirty="0" smtClean="0"/>
              </a:p>
              <a:p>
                <a:r>
                  <a:rPr lang="ja-JP" altLang="en-US" dirty="0"/>
                  <a:t>すべて</a:t>
                </a:r>
                <a:r>
                  <a:rPr lang="ja-JP" altLang="en-US" dirty="0" smtClean="0"/>
                  <a:t>のサンプル点の距離を</a:t>
                </a:r>
                <a:r>
                  <a:rPr lang="en-US" altLang="ja-JP" dirty="0" smtClean="0"/>
                  <a:t>1</a:t>
                </a:r>
                <a:r>
                  <a:rPr lang="ja-JP" altLang="en-US" dirty="0" smtClean="0"/>
                  <a:t>以上にする</a:t>
                </a:r>
                <a:endParaRPr lang="en-US" altLang="ja-JP" dirty="0" smtClean="0"/>
              </a:p>
              <a:p>
                <a:endParaRPr lang="en-US" altLang="ja-JP" dirty="0" smtClean="0"/>
              </a:p>
              <a:p>
                <a14:m>
                  <m:oMath xmlns:m="http://schemas.openxmlformats.org/officeDocument/2006/math">
                    <m:r>
                      <a:rPr lang="en-US" altLang="ja-JP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altLang="ja-JP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ja-JP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ja-JP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ja-JP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ja-JP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ja-JP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ja-JP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ja-JP" altLang="en-US" dirty="0" smtClean="0"/>
                  <a:t>となる</a:t>
                </a:r>
                <a:endParaRPr lang="en-US" altLang="ja-JP" dirty="0" smtClean="0"/>
              </a:p>
              <a:p>
                <a:r>
                  <a:rPr kumimoji="1" lang="ja-JP" altLang="en-US" dirty="0"/>
                  <a:t>これが</a:t>
                </a:r>
                <a:r>
                  <a:rPr kumimoji="1" lang="ja-JP" altLang="en-US" dirty="0" smtClean="0"/>
                  <a:t>、境界の</a:t>
                </a:r>
                <a:r>
                  <a:rPr kumimoji="1" lang="ja-JP" altLang="en-US" sz="3200" dirty="0" smtClean="0">
                    <a:solidFill>
                      <a:srgbClr val="FF0000"/>
                    </a:solidFill>
                  </a:rPr>
                  <a:t>制約条件</a:t>
                </a:r>
                <a:endParaRPr kumimoji="1" lang="ja-JP" alt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コンテンツ プレースホルダー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3" t="-533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テキスト プレースホルダー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下矢印 4"/>
          <p:cNvSpPr/>
          <p:nvPr/>
        </p:nvSpPr>
        <p:spPr>
          <a:xfrm>
            <a:off x="2461364" y="2549047"/>
            <a:ext cx="200417" cy="404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下矢印 5"/>
          <p:cNvSpPr/>
          <p:nvPr/>
        </p:nvSpPr>
        <p:spPr>
          <a:xfrm>
            <a:off x="2461363" y="3567600"/>
            <a:ext cx="200417" cy="4046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0194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ユーザー定義 8">
      <a:dk1>
        <a:srgbClr val="4D4D4D"/>
      </a:dk1>
      <a:lt1>
        <a:srgbClr val="F8F8F8"/>
      </a:lt1>
      <a:dk2>
        <a:srgbClr val="7F7F7F"/>
      </a:dk2>
      <a:lt2>
        <a:srgbClr val="B2B2B2"/>
      </a:lt2>
      <a:accent1>
        <a:srgbClr val="2E5B96"/>
      </a:accent1>
      <a:accent2>
        <a:srgbClr val="C03936"/>
      </a:accent2>
      <a:accent3>
        <a:srgbClr val="ED7D31"/>
      </a:accent3>
      <a:accent4>
        <a:srgbClr val="3E9288"/>
      </a:accent4>
      <a:accent5>
        <a:srgbClr val="4747C1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2">
      <a:majorFont>
        <a:latin typeface="Segoe UI"/>
        <a:ea typeface="游ゴシック Medium"/>
        <a:cs typeface=""/>
      </a:majorFont>
      <a:minorFont>
        <a:latin typeface="Segoe UI"/>
        <a:ea typeface="游ゴシック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3" id="{0B4C4BAA-9185-43AE-95FF-A8DC3B1D285F}" vid="{39876892-BB6F-4321-BB20-C24567C924B0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E7783413B678BA4F83764129A5DB4607" ma:contentTypeVersion="0" ma:contentTypeDescription="新しいドキュメントを作成します。" ma:contentTypeScope="" ma:versionID="36bbfa3e05015206d9e02241ed477da6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fa5fc393d419cfd9816b88a984ff78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33ED81-A378-482E-B710-0D21A32023B2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BE74453E-F96D-478A-A3EE-1788D5BEB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EFD21F3-24CC-4605-A5CE-D678D2531AF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プレゼンテーション3</Template>
  <TotalTime>487</TotalTime>
  <Words>567</Words>
  <Application>Microsoft Office PowerPoint</Application>
  <PresentationFormat>画面に合わせる (4:3)</PresentationFormat>
  <Paragraphs>196</Paragraphs>
  <Slides>20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20</vt:i4>
      </vt:variant>
    </vt:vector>
  </HeadingPairs>
  <TitlesOfParts>
    <vt:vector size="27" baseType="lpstr">
      <vt:lpstr>游ゴシック</vt:lpstr>
      <vt:lpstr>游ゴシック Medium</vt:lpstr>
      <vt:lpstr>Arial</vt:lpstr>
      <vt:lpstr>Cambria Math</vt:lpstr>
      <vt:lpstr>Segoe UI</vt:lpstr>
      <vt:lpstr>Wingdings</vt:lpstr>
      <vt:lpstr>Office テーマ</vt:lpstr>
      <vt:lpstr>サポートベクトルマシン</vt:lpstr>
      <vt:lpstr>サポートベクトルマシン</vt:lpstr>
      <vt:lpstr>SVM の良い点・悪い点</vt:lpstr>
      <vt:lpstr>2クラスを分ける決定境界を考える</vt:lpstr>
      <vt:lpstr>マージンを用いて分類</vt:lpstr>
      <vt:lpstr>次項以降で必要な前提知識</vt:lpstr>
      <vt:lpstr>識別関数</vt:lpstr>
      <vt:lpstr>識別関数</vt:lpstr>
      <vt:lpstr>制約条件の決定</vt:lpstr>
      <vt:lpstr>制約条件と目的関数のまとめ</vt:lpstr>
      <vt:lpstr>ラグランジュ関数の定義</vt:lpstr>
      <vt:lpstr>ソフトマージンとハードマージン</vt:lpstr>
      <vt:lpstr>ソフトマージン</vt:lpstr>
      <vt:lpstr>ラグランジュ関数の定義</vt:lpstr>
      <vt:lpstr>非線形SVM</vt:lpstr>
      <vt:lpstr>非線形SVM</vt:lpstr>
      <vt:lpstr>カーネル関数</vt:lpstr>
      <vt:lpstr>カーネル関数の例</vt:lpstr>
      <vt:lpstr>カーネル関数の例</vt:lpstr>
      <vt:lpstr>まとめ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Eiji_Tachikawa</dc:creator>
  <cp:lastModifiedBy>Eiji_Tachikawa</cp:lastModifiedBy>
  <cp:revision>34</cp:revision>
  <dcterms:created xsi:type="dcterms:W3CDTF">2019-07-01T04:06:54Z</dcterms:created>
  <dcterms:modified xsi:type="dcterms:W3CDTF">2019-07-01T12:14:16Z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0x010100E7783413B678BA4F83764129A5DB4607</vt:lpwstr>
  </property>
</Properties>
</file>